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8" r:id="rId3"/>
    <p:sldId id="259" r:id="rId4"/>
    <p:sldId id="260" r:id="rId5"/>
    <p:sldId id="261" r:id="rId6"/>
    <p:sldId id="266" r:id="rId7"/>
    <p:sldId id="267" r:id="rId8"/>
    <p:sldId id="268" r:id="rId9"/>
    <p:sldId id="269" r:id="rId10"/>
    <p:sldId id="270" r:id="rId11"/>
    <p:sldId id="271" r:id="rId12"/>
    <p:sldId id="272" r:id="rId13"/>
    <p:sldId id="273" r:id="rId14"/>
    <p:sldId id="275" r:id="rId15"/>
    <p:sldId id="258" r:id="rId16"/>
    <p:sldId id="257"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84" d="100"/>
          <a:sy n="84" d="100"/>
        </p:scale>
        <p:origin x="43" y="3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5403-CD3A-4848-A355-FC23E042318A}"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E087E-41FE-4E8C-ACA6-23C3BA160909}" type="slidenum">
              <a:rPr lang="en-US" smtClean="0"/>
              <a:t>‹#›</a:t>
            </a:fld>
            <a:endParaRPr lang="en-US"/>
          </a:p>
        </p:txBody>
      </p:sp>
    </p:spTree>
    <p:extLst>
      <p:ext uri="{BB962C8B-B14F-4D97-AF65-F5344CB8AC3E}">
        <p14:creationId xmlns:p14="http://schemas.microsoft.com/office/powerpoint/2010/main" val="35316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2bcf1bd6e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2bcf1bd6e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3a5ef56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3a5ef56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33a5ef567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33a5ef567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33a5ef567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33a5ef567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3a5ef567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3a5ef56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2c9f5d5a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2c9f5d5a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Benign tissue may develop cysts, like the one pictured here.</a:t>
            </a:r>
            <a:endParaRPr/>
          </a:p>
          <a:p>
            <a:pPr marL="457200" lvl="0" indent="-298450" algn="l" rtl="0">
              <a:spcBef>
                <a:spcPts val="0"/>
              </a:spcBef>
              <a:spcAft>
                <a:spcPts val="0"/>
              </a:spcAft>
              <a:buSzPts val="1100"/>
              <a:buChar char="-"/>
            </a:pPr>
            <a:r>
              <a:rPr lang="en"/>
              <a:t>Tissues without cysts may be benign or malignant, so the absence of cysts may not be as helpful for diagnosis.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2bcf1bd6e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2bcf1bd6e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33a5ef5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33a5ef5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2bcf1bd6e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bcf1bd6e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F0E9-040D-E649-3872-50570FB20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D939C-749F-B0CF-CA24-B83F7C11C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8E1BCF-2F65-8DB0-A58D-1FF0D6FDBE57}"/>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76CE0678-4D3A-C8DF-E93F-CD21129FF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638D1-091A-F6C2-2E62-3D508CE094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853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53-AE53-CD60-908D-1784D50A6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35DD51-1B64-6A27-46EF-06B1A8670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BDE32-3641-3F9C-71A8-634263E4FC70}"/>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03D174A-C4C7-DFC0-9FDE-E0078945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48F9-229D-4BAA-3445-66628F4A46D0}"/>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217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6A431-C6E1-0527-07A1-AAAF88E60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84F8DD-5D74-8A42-2ABD-C9BCCE0EC2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D666B-3FF4-D3A1-0D68-F521AEB82E25}"/>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802A1095-A920-269F-9573-041A877E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9032E-F0C0-B3AC-0F88-20796459CCA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022670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4"/>
        </a:solidFill>
        <a:effectLst/>
      </p:bgPr>
    </p:bg>
    <p:spTree>
      <p:nvGrpSpPr>
        <p:cNvPr id="1" name="Shape 190"/>
        <p:cNvGrpSpPr/>
        <p:nvPr/>
      </p:nvGrpSpPr>
      <p:grpSpPr>
        <a:xfrm>
          <a:off x="0" y="0"/>
          <a:ext cx="0" cy="0"/>
          <a:chOff x="0" y="0"/>
          <a:chExt cx="0" cy="0"/>
        </a:xfrm>
      </p:grpSpPr>
      <p:sp>
        <p:nvSpPr>
          <p:cNvPr id="191" name="Google Shape;191;p38"/>
          <p:cNvSpPr txBox="1">
            <a:spLocks noGrp="1"/>
          </p:cNvSpPr>
          <p:nvPr>
            <p:ph type="title"/>
          </p:nvPr>
        </p:nvSpPr>
        <p:spPr>
          <a:xfrm>
            <a:off x="139200" y="200167"/>
            <a:ext cx="10511200" cy="2690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10666">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192" name="Google Shape;192;p38"/>
          <p:cNvSpPr>
            <a:spLocks noGrp="1"/>
          </p:cNvSpPr>
          <p:nvPr>
            <p:ph type="pic" idx="2"/>
          </p:nvPr>
        </p:nvSpPr>
        <p:spPr>
          <a:xfrm>
            <a:off x="331000" y="3233784"/>
            <a:ext cx="11530000" cy="3284000"/>
          </a:xfrm>
          <a:prstGeom prst="rect">
            <a:avLst/>
          </a:prstGeom>
          <a:noFill/>
          <a:ln>
            <a:noFill/>
          </a:ln>
        </p:spPr>
      </p:sp>
    </p:spTree>
    <p:extLst>
      <p:ext uri="{BB962C8B-B14F-4D97-AF65-F5344CB8AC3E}">
        <p14:creationId xmlns:p14="http://schemas.microsoft.com/office/powerpoint/2010/main" val="4149349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lights - Event Tracking">
  <p:cSld name="Highlights - Event Tracking">
    <p:spTree>
      <p:nvGrpSpPr>
        <p:cNvPr id="1" name="Shape 340"/>
        <p:cNvGrpSpPr/>
        <p:nvPr/>
      </p:nvGrpSpPr>
      <p:grpSpPr>
        <a:xfrm>
          <a:off x="0" y="0"/>
          <a:ext cx="0" cy="0"/>
          <a:chOff x="0" y="0"/>
          <a:chExt cx="0" cy="0"/>
        </a:xfrm>
      </p:grpSpPr>
      <p:sp>
        <p:nvSpPr>
          <p:cNvPr id="341" name="Google Shape;341;p55"/>
          <p:cNvSpPr>
            <a:spLocks noGrp="1"/>
          </p:cNvSpPr>
          <p:nvPr>
            <p:ph type="pic" idx="2"/>
          </p:nvPr>
        </p:nvSpPr>
        <p:spPr>
          <a:xfrm>
            <a:off x="9405000" y="2636867"/>
            <a:ext cx="1742800" cy="2608800"/>
          </a:xfrm>
          <a:prstGeom prst="rect">
            <a:avLst/>
          </a:prstGeom>
          <a:noFill/>
          <a:ln>
            <a:noFill/>
          </a:ln>
        </p:spPr>
      </p:sp>
      <p:sp>
        <p:nvSpPr>
          <p:cNvPr id="342" name="Google Shape;342;p55"/>
          <p:cNvSpPr txBox="1">
            <a:spLocks noGrp="1"/>
          </p:cNvSpPr>
          <p:nvPr>
            <p:ph type="body" idx="1"/>
          </p:nvPr>
        </p:nvSpPr>
        <p:spPr>
          <a:xfrm>
            <a:off x="917200" y="390300"/>
            <a:ext cx="4310800" cy="295435"/>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43" name="Google Shape;343;p55"/>
          <p:cNvSpPr txBox="1">
            <a:spLocks noGrp="1"/>
          </p:cNvSpPr>
          <p:nvPr>
            <p:ph type="title"/>
          </p:nvPr>
        </p:nvSpPr>
        <p:spPr>
          <a:xfrm>
            <a:off x="882101" y="565700"/>
            <a:ext cx="10474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55"/>
          <p:cNvSpPr>
            <a:spLocks noGrp="1"/>
          </p:cNvSpPr>
          <p:nvPr>
            <p:ph type="pic" idx="3"/>
          </p:nvPr>
        </p:nvSpPr>
        <p:spPr>
          <a:xfrm>
            <a:off x="8091104" y="3855332"/>
            <a:ext cx="370400" cy="370400"/>
          </a:xfrm>
          <a:prstGeom prst="rect">
            <a:avLst/>
          </a:prstGeom>
          <a:noFill/>
          <a:ln>
            <a:noFill/>
          </a:ln>
        </p:spPr>
      </p:sp>
      <p:sp>
        <p:nvSpPr>
          <p:cNvPr id="345" name="Google Shape;345;p55"/>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46" name="Google Shape;346;p55"/>
          <p:cNvSpPr txBox="1">
            <a:spLocks noGrp="1"/>
          </p:cNvSpPr>
          <p:nvPr>
            <p:ph type="body" idx="5"/>
          </p:nvPr>
        </p:nvSpPr>
        <p:spPr>
          <a:xfrm>
            <a:off x="902000" y="2788067"/>
            <a:ext cx="35700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47" name="Google Shape;347;p55"/>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125567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D6F7-F20E-29FD-35D6-8FE1748F2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AB8E0D-8A42-FC09-D67F-3A5DBE67F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6A1B4-BAD5-EF5B-C172-648BA77E03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47B3C00-B048-3ADA-4F83-DBB4037DB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B6058-0B25-EA0D-C66B-82FB70D86D77}"/>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3796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A98C-ECB1-6F59-751D-A59145B83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EFD97-FF99-2928-6E84-F66CAAECDB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6A406-BC4B-AEA0-8B4F-C2DC6E33766F}"/>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A55D24CA-C225-0B2E-FDF5-F380799B5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1073B-D35D-A52F-ED94-20E288B1A85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646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E57A-A867-7021-58D6-AE742C196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DD082-11CF-8D2F-C420-B55E0E4221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001864-1553-4FA8-B34D-E19EBD0B4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956B3-81E3-A183-15BA-9636DC0C938C}"/>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E6058BEB-B51B-CC4F-B2B1-7BF8C857B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0E4EF-4AB9-11D3-7EBB-C2139CE88F3F}"/>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31738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D6FC-7C4A-62D7-D891-8935580B3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12F54-95C7-AAF4-9770-160F451E3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FFDE4-2815-2172-77D2-E9E3D8AFEB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8F36B-2C9A-AA85-59DC-1675DAFE1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6BEA9-5465-D20B-1559-B2FA79B6F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696E1D-2023-D26D-BB1E-9812668520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8" name="Footer Placeholder 7">
            <a:extLst>
              <a:ext uri="{FF2B5EF4-FFF2-40B4-BE49-F238E27FC236}">
                <a16:creationId xmlns:a16="http://schemas.microsoft.com/office/drawing/2014/main" id="{617C255D-B7C8-450C-48BF-6520E4CAB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0B174-7722-4955-3A33-C51C840DD5B2}"/>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27009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8C4-EDB0-B750-6086-DFA8776A5F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9AAE5-B8B8-C0B1-41C1-2C8CD32BC2B8}"/>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4" name="Footer Placeholder 3">
            <a:extLst>
              <a:ext uri="{FF2B5EF4-FFF2-40B4-BE49-F238E27FC236}">
                <a16:creationId xmlns:a16="http://schemas.microsoft.com/office/drawing/2014/main" id="{92DD761B-0D29-8569-7DCB-C71CBB645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32FFE5-1BDB-7227-CDA0-BCAA404776E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68143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CBF66-2501-21F0-DEB0-5F13FABDEEA4}"/>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3" name="Footer Placeholder 2">
            <a:extLst>
              <a:ext uri="{FF2B5EF4-FFF2-40B4-BE49-F238E27FC236}">
                <a16:creationId xmlns:a16="http://schemas.microsoft.com/office/drawing/2014/main" id="{B643B03B-5377-54B0-85E2-C5962E59C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094FA-BB79-FF4B-0605-0CEBF5A551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71495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0ED0-6974-93F4-961F-2CABBD47F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D9840-096B-78B3-1988-81A1956F4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EFCB0-D87E-7653-DCAF-77E8331F6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3EA45-E197-FDB0-703E-26744BCA1FD6}"/>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6F4E93AB-3A17-4B38-29F4-8F390DAC3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A6A04-119F-FB59-A3DD-DFA078EA55A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8827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A345-5525-A09C-2379-EC20398E5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D7737-2761-8989-E0C4-8E6E3B347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97D9E-2021-6E2F-D7DC-DD00D4FE7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3D4C6-DDA8-CDA1-DC73-EB2C53B6DC2B}"/>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39FD1E55-C07C-9311-E6AD-27835A2C2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6039-3880-8455-6DA4-E7777C0BD0C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4983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CB5C8-F2F4-2740-45FA-CC9F162FF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18CD7-E0F7-B523-B53F-7F9E2E63E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770BB-CFD0-F3C5-DAF7-22221844A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5D0301A4-6304-B081-8A86-7EBDC2EEB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A02CA4-4C25-4444-9E8B-170DF6299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FBD3A2-B999-4B3E-8867-430F21145241}" type="slidenum">
              <a:rPr lang="en-US" smtClean="0"/>
              <a:t>‹#›</a:t>
            </a:fld>
            <a:endParaRPr lang="en-US"/>
          </a:p>
        </p:txBody>
      </p:sp>
    </p:spTree>
    <p:extLst>
      <p:ext uri="{BB962C8B-B14F-4D97-AF65-F5344CB8AC3E}">
        <p14:creationId xmlns:p14="http://schemas.microsoft.com/office/powerpoint/2010/main" val="897073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mpdhp.2023.10.005"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uwildcat-my.sharepoint.com/my?id=%2Fpersonal%2Fakl0407%5Fads%5Fnorthwestern%5Fedu%2FDocuments%2FSTAT390%2FData%20to%20send%20to%20Stakeholders%20for%20annotating&amp;sortField=LinkFilename&amp;isAscending=true&amp;ga=1" TargetMode="External"/><Relationship Id="rId2" Type="http://schemas.openxmlformats.org/officeDocument/2006/relationships/hyperlink" Target="https://arvindkrishna87.github.io/STAT390_project/" TargetMode="External"/><Relationship Id="rId1" Type="http://schemas.openxmlformats.org/officeDocument/2006/relationships/slideLayout" Target="../slideLayouts/slideLayout2.xml"/><Relationship Id="rId5" Type="http://schemas.openxmlformats.org/officeDocument/2006/relationships/hyperlink" Target="https://docs.google.com/spreadsheets/d/1PbV0faD_WGmLEbrY93mQF5ofhO98hy-TQmh41uGPCxc/edit?gid=0#gid=0" TargetMode="External"/><Relationship Id="rId4" Type="http://schemas.openxmlformats.org/officeDocument/2006/relationships/hyperlink" Target="https://nuwildcat-my.sharepoint.com/:x:/r/personal/akl0407_ads_northwestern_edu/_layouts/15/Doc.aspx?sourcedoc=%7B808B83F5-0AC5-4834-8518-E454850AB281%7D&amp;file=clincal%20data%20sheet%20for%20scoring.xlsx&amp;action=default&amp;mobileredirect=tru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D44-FF15-270A-7D19-57C4EEBB987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CMIL-project meeting</a:t>
            </a:r>
          </a:p>
        </p:txBody>
      </p:sp>
      <p:sp>
        <p:nvSpPr>
          <p:cNvPr id="3" name="Subtitle 2">
            <a:extLst>
              <a:ext uri="{FF2B5EF4-FFF2-40B4-BE49-F238E27FC236}">
                <a16:creationId xmlns:a16="http://schemas.microsoft.com/office/drawing/2014/main" id="{CA478B57-D528-D6A5-A1E7-B8EF68B62310}"/>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11</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Feb 2025</a:t>
            </a:r>
          </a:p>
        </p:txBody>
      </p:sp>
    </p:spTree>
    <p:extLst>
      <p:ext uri="{BB962C8B-B14F-4D97-AF65-F5344CB8AC3E}">
        <p14:creationId xmlns:p14="http://schemas.microsoft.com/office/powerpoint/2010/main" val="3951166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1"/>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dirty="0">
                <a:solidFill>
                  <a:schemeClr val="dk1"/>
                </a:solidFill>
              </a:rPr>
              <a:t>Atypia</a:t>
            </a:r>
            <a:endParaRPr sz="4533" dirty="0">
              <a:solidFill>
                <a:schemeClr val="dk1"/>
              </a:solidFill>
            </a:endParaRPr>
          </a:p>
        </p:txBody>
      </p:sp>
      <p:cxnSp>
        <p:nvCxnSpPr>
          <p:cNvPr id="544" name="Google Shape;544;p81"/>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45" name="Google Shape;545;p81"/>
          <p:cNvCxnSpPr/>
          <p:nvPr/>
        </p:nvCxnSpPr>
        <p:spPr>
          <a:xfrm>
            <a:off x="5644133" y="2348833"/>
            <a:ext cx="0" cy="3349600"/>
          </a:xfrm>
          <a:prstGeom prst="straightConnector1">
            <a:avLst/>
          </a:prstGeom>
          <a:noFill/>
          <a:ln w="9525" cap="flat" cmpd="sng">
            <a:solidFill>
              <a:srgbClr val="222222"/>
            </a:solidFill>
            <a:prstDash val="solid"/>
            <a:round/>
            <a:headEnd type="none" w="med" len="med"/>
            <a:tailEnd type="triangle" w="med" len="med"/>
          </a:ln>
        </p:spPr>
      </p:cxnSp>
      <p:pic>
        <p:nvPicPr>
          <p:cNvPr id="546" name="Google Shape;546;p81"/>
          <p:cNvPicPr preferRelativeResize="0"/>
          <p:nvPr/>
        </p:nvPicPr>
        <p:blipFill>
          <a:blip r:embed="rId3">
            <a:alphaModFix/>
          </a:blip>
          <a:stretch>
            <a:fillRect/>
          </a:stretch>
        </p:blipFill>
        <p:spPr>
          <a:xfrm>
            <a:off x="804200" y="2329904"/>
            <a:ext cx="3841000" cy="2844633"/>
          </a:xfrm>
          <a:prstGeom prst="rect">
            <a:avLst/>
          </a:prstGeom>
          <a:noFill/>
          <a:ln>
            <a:noFill/>
          </a:ln>
        </p:spPr>
      </p:pic>
      <p:sp>
        <p:nvSpPr>
          <p:cNvPr id="547" name="Google Shape;547;p81"/>
          <p:cNvSpPr txBox="1"/>
          <p:nvPr/>
        </p:nvSpPr>
        <p:spPr>
          <a:xfrm>
            <a:off x="456767" y="3785173"/>
            <a:ext cx="4643600" cy="3826520"/>
          </a:xfrm>
          <a:prstGeom prst="rect">
            <a:avLst/>
          </a:prstGeom>
          <a:noFill/>
          <a:ln>
            <a:noFill/>
          </a:ln>
        </p:spPr>
        <p:txBody>
          <a:bodyPr spcFirstLastPara="1" wrap="square" lIns="121900" tIns="121900" rIns="121900" bIns="121900" anchor="t" anchorCtr="0">
            <a:spAutoFit/>
          </a:bodyPr>
          <a:lstStyle/>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lnSpc>
                <a:spcPct val="115000"/>
              </a:lnSpc>
              <a:spcBef>
                <a:spcPts val="1600"/>
              </a:spcBef>
              <a:buClr>
                <a:schemeClr val="lt1"/>
              </a:buClr>
              <a:buSzPts val="1100"/>
            </a:pPr>
            <a:r>
              <a:rPr lang="en" sz="1067" dirty="0"/>
              <a:t>D, Primary acquired melanosis with atypia (high-risk pattern). Large cells with epithelioid features and abundant cytoplasm indicate a high probability of concurrent or subsequent invasive melanoma (hematoxylin-eosin, original magnifications 3400 [A and B], 3100 [C], and 3200 [D]). </a:t>
            </a:r>
            <a:endParaRPr sz="1067" dirty="0"/>
          </a:p>
          <a:p>
            <a:pPr>
              <a:lnSpc>
                <a:spcPct val="115000"/>
              </a:lnSpc>
              <a:spcBef>
                <a:spcPts val="1600"/>
              </a:spcBef>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endParaRPr sz="2267" dirty="0">
              <a:latin typeface="Lexend"/>
              <a:ea typeface="Lexend"/>
              <a:cs typeface="Lexend"/>
              <a:sym typeface="Lexend"/>
            </a:endParaRPr>
          </a:p>
        </p:txBody>
      </p:sp>
      <p:pic>
        <p:nvPicPr>
          <p:cNvPr id="548" name="Google Shape;548;p81"/>
          <p:cNvPicPr preferRelativeResize="0"/>
          <p:nvPr/>
        </p:nvPicPr>
        <p:blipFill>
          <a:blip r:embed="rId4">
            <a:alphaModFix/>
          </a:blip>
          <a:stretch>
            <a:fillRect/>
          </a:stretch>
        </p:blipFill>
        <p:spPr>
          <a:xfrm rot="-5400000">
            <a:off x="8428417" y="2307184"/>
            <a:ext cx="2806767" cy="3143000"/>
          </a:xfrm>
          <a:prstGeom prst="rect">
            <a:avLst/>
          </a:prstGeom>
          <a:noFill/>
          <a:ln>
            <a:noFill/>
          </a:ln>
        </p:spPr>
      </p:pic>
      <p:sp>
        <p:nvSpPr>
          <p:cNvPr id="549" name="Google Shape;549;p81"/>
          <p:cNvSpPr txBox="1"/>
          <p:nvPr/>
        </p:nvSpPr>
        <p:spPr>
          <a:xfrm>
            <a:off x="9046000" y="5525867"/>
            <a:ext cx="42008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57</a:t>
            </a:r>
            <a:endParaRPr sz="2267" dirty="0">
              <a:latin typeface="Lexend"/>
              <a:ea typeface="Lexend"/>
              <a:cs typeface="Lexend"/>
              <a:sym typeface="Lexend"/>
            </a:endParaRPr>
          </a:p>
        </p:txBody>
      </p:sp>
      <p:sp>
        <p:nvSpPr>
          <p:cNvPr id="550" name="Google Shape;550;p81"/>
          <p:cNvSpPr txBox="1"/>
          <p:nvPr/>
        </p:nvSpPr>
        <p:spPr>
          <a:xfrm>
            <a:off x="6023567" y="3179100"/>
            <a:ext cx="1485200" cy="1476902"/>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Nuclear crowding and overlap significant, cells are pleomorphic (varied shapes and sizes)</a:t>
            </a:r>
            <a:endParaRPr sz="1333" dirty="0">
              <a:latin typeface="Lexend"/>
              <a:ea typeface="Lexend"/>
              <a:cs typeface="Lexend"/>
              <a:sym typeface="Lexend"/>
            </a:endParaRPr>
          </a:p>
        </p:txBody>
      </p:sp>
      <p:sp>
        <p:nvSpPr>
          <p:cNvPr id="3" name="TextBox 2">
            <a:extLst>
              <a:ext uri="{FF2B5EF4-FFF2-40B4-BE49-F238E27FC236}">
                <a16:creationId xmlns:a16="http://schemas.microsoft.com/office/drawing/2014/main" id="{C4357F00-6CC8-11F2-4B1D-285FC38F355A}"/>
              </a:ext>
            </a:extLst>
          </p:cNvPr>
          <p:cNvSpPr txBox="1"/>
          <p:nvPr/>
        </p:nvSpPr>
        <p:spPr>
          <a:xfrm>
            <a:off x="8315822" y="1966266"/>
            <a:ext cx="3031956" cy="461665"/>
          </a:xfrm>
          <a:prstGeom prst="rect">
            <a:avLst/>
          </a:prstGeom>
          <a:noFill/>
        </p:spPr>
        <p:txBody>
          <a:bodyPr wrap="square" rtlCol="0">
            <a:spAutoFit/>
          </a:bodyPr>
          <a:lstStyle/>
          <a:p>
            <a:r>
              <a:rPr lang="en-US" sz="1200" dirty="0"/>
              <a:t>C</a:t>
            </a:r>
            <a:r>
              <a:rPr lang="en" sz="1200" dirty="0"/>
              <a:t>ells have varied shapes and sizes, low / high grade CMIL?</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2"/>
          <p:cNvSpPr txBox="1">
            <a:spLocks noGrp="1"/>
          </p:cNvSpPr>
          <p:nvPr>
            <p:ph type="title"/>
          </p:nvPr>
        </p:nvSpPr>
        <p:spPr>
          <a:xfrm>
            <a:off x="882101" y="565700"/>
            <a:ext cx="10474400" cy="1156800"/>
          </a:xfrm>
          <a:prstGeom prst="rect">
            <a:avLst/>
          </a:prstGeom>
        </p:spPr>
        <p:txBody>
          <a:bodyPr spcFirstLastPara="1" vert="horz" wrap="square" lIns="121900" tIns="121900" rIns="121900" bIns="121900" rtlCol="0" anchor="t" anchorCtr="0">
            <a:noAutofit/>
          </a:bodyPr>
          <a:lstStyle/>
          <a:p>
            <a:r>
              <a:rPr lang="en" sz="3733"/>
              <a:t>Cyst Formation Examples - Reference Paper</a:t>
            </a:r>
            <a:endParaRPr sz="3733"/>
          </a:p>
        </p:txBody>
      </p:sp>
      <p:pic>
        <p:nvPicPr>
          <p:cNvPr id="556" name="Google Shape;556;p82"/>
          <p:cNvPicPr preferRelativeResize="0"/>
          <p:nvPr/>
        </p:nvPicPr>
        <p:blipFill>
          <a:blip r:embed="rId3">
            <a:alphaModFix/>
          </a:blip>
          <a:stretch>
            <a:fillRect/>
          </a:stretch>
        </p:blipFill>
        <p:spPr>
          <a:xfrm>
            <a:off x="841767" y="2336067"/>
            <a:ext cx="4590067" cy="4142067"/>
          </a:xfrm>
          <a:prstGeom prst="rect">
            <a:avLst/>
          </a:prstGeom>
          <a:noFill/>
          <a:ln>
            <a:noFill/>
          </a:ln>
        </p:spPr>
      </p:pic>
      <p:sp>
        <p:nvSpPr>
          <p:cNvPr id="557" name="Google Shape;557;p82"/>
          <p:cNvSpPr txBox="1">
            <a:spLocks noGrp="1"/>
          </p:cNvSpPr>
          <p:nvPr>
            <p:ph type="body" idx="6"/>
          </p:nvPr>
        </p:nvSpPr>
        <p:spPr>
          <a:xfrm>
            <a:off x="5349200" y="1722500"/>
            <a:ext cx="1493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a:t>
            </a:r>
            <a:endParaRPr/>
          </a:p>
        </p:txBody>
      </p:sp>
      <p:pic>
        <p:nvPicPr>
          <p:cNvPr id="558" name="Google Shape;558;p82"/>
          <p:cNvPicPr preferRelativeResize="0"/>
          <p:nvPr/>
        </p:nvPicPr>
        <p:blipFill>
          <a:blip r:embed="rId4">
            <a:alphaModFix/>
          </a:blip>
          <a:stretch>
            <a:fillRect/>
          </a:stretch>
        </p:blipFill>
        <p:spPr>
          <a:xfrm>
            <a:off x="6480701" y="2336081"/>
            <a:ext cx="4875804" cy="4142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3"/>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267">
                <a:solidFill>
                  <a:schemeClr val="dk1"/>
                </a:solidFill>
              </a:rPr>
              <a:t>Cyst Formation Examples - Our Data</a:t>
            </a:r>
            <a:endParaRPr sz="4267">
              <a:solidFill>
                <a:schemeClr val="dk1"/>
              </a:solidFill>
            </a:endParaRPr>
          </a:p>
        </p:txBody>
      </p:sp>
      <p:pic>
        <p:nvPicPr>
          <p:cNvPr id="564" name="Google Shape;564;p83"/>
          <p:cNvPicPr preferRelativeResize="0"/>
          <p:nvPr/>
        </p:nvPicPr>
        <p:blipFill rotWithShape="1">
          <a:blip r:embed="rId3">
            <a:alphaModFix/>
          </a:blip>
          <a:srcRect l="21265" t="31716" r="61970" b="63039"/>
          <a:stretch/>
        </p:blipFill>
        <p:spPr>
          <a:xfrm>
            <a:off x="882099" y="2102484"/>
            <a:ext cx="2550335" cy="2395867"/>
          </a:xfrm>
          <a:prstGeom prst="rect">
            <a:avLst/>
          </a:prstGeom>
          <a:noFill/>
          <a:ln>
            <a:noFill/>
          </a:ln>
        </p:spPr>
      </p:pic>
      <p:sp>
        <p:nvSpPr>
          <p:cNvPr id="565" name="Google Shape;565;p83"/>
          <p:cNvSpPr txBox="1">
            <a:spLocks noGrp="1"/>
          </p:cNvSpPr>
          <p:nvPr>
            <p:ph type="body" idx="6"/>
          </p:nvPr>
        </p:nvSpPr>
        <p:spPr>
          <a:xfrm>
            <a:off x="4608200" y="1488900"/>
            <a:ext cx="2975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 - Case 002</a:t>
            </a:r>
            <a:endParaRPr/>
          </a:p>
        </p:txBody>
      </p:sp>
      <p:pic>
        <p:nvPicPr>
          <p:cNvPr id="566" name="Google Shape;566;p83"/>
          <p:cNvPicPr preferRelativeResize="0"/>
          <p:nvPr/>
        </p:nvPicPr>
        <p:blipFill rotWithShape="1">
          <a:blip r:embed="rId3">
            <a:alphaModFix/>
          </a:blip>
          <a:srcRect l="47335" t="36841" r="35900" b="58083"/>
          <a:stretch/>
        </p:blipFill>
        <p:spPr>
          <a:xfrm>
            <a:off x="8885983" y="1669650"/>
            <a:ext cx="2550335" cy="2318377"/>
          </a:xfrm>
          <a:prstGeom prst="rect">
            <a:avLst/>
          </a:prstGeom>
          <a:noFill/>
          <a:ln>
            <a:noFill/>
          </a:ln>
        </p:spPr>
      </p:pic>
      <p:pic>
        <p:nvPicPr>
          <p:cNvPr id="567" name="Google Shape;567;p83"/>
          <p:cNvPicPr preferRelativeResize="0"/>
          <p:nvPr/>
        </p:nvPicPr>
        <p:blipFill>
          <a:blip r:embed="rId4">
            <a:alphaModFix/>
          </a:blip>
          <a:stretch>
            <a:fillRect/>
          </a:stretch>
        </p:blipFill>
        <p:spPr>
          <a:xfrm>
            <a:off x="5349198" y="2231068"/>
            <a:ext cx="1493599" cy="4465561"/>
          </a:xfrm>
          <a:prstGeom prst="rect">
            <a:avLst/>
          </a:prstGeom>
          <a:noFill/>
          <a:ln>
            <a:noFill/>
          </a:ln>
        </p:spPr>
      </p:pic>
      <p:pic>
        <p:nvPicPr>
          <p:cNvPr id="568" name="Google Shape;568;p83"/>
          <p:cNvPicPr preferRelativeResize="0"/>
          <p:nvPr/>
        </p:nvPicPr>
        <p:blipFill>
          <a:blip r:embed="rId5">
            <a:alphaModFix/>
          </a:blip>
          <a:stretch>
            <a:fillRect/>
          </a:stretch>
        </p:blipFill>
        <p:spPr>
          <a:xfrm>
            <a:off x="8918989" y="4145467"/>
            <a:ext cx="2484295" cy="2395867"/>
          </a:xfrm>
          <a:prstGeom prst="rect">
            <a:avLst/>
          </a:prstGeom>
          <a:noFill/>
          <a:ln>
            <a:noFill/>
          </a:ln>
        </p:spPr>
      </p:pic>
      <p:cxnSp>
        <p:nvCxnSpPr>
          <p:cNvPr id="569" name="Google Shape;569;p83"/>
          <p:cNvCxnSpPr/>
          <p:nvPr/>
        </p:nvCxnSpPr>
        <p:spPr>
          <a:xfrm rot="10800000">
            <a:off x="3432600" y="3379933"/>
            <a:ext cx="2210400" cy="390800"/>
          </a:xfrm>
          <a:prstGeom prst="straightConnector1">
            <a:avLst/>
          </a:prstGeom>
          <a:noFill/>
          <a:ln w="19050" cap="flat" cmpd="sng">
            <a:solidFill>
              <a:schemeClr val="dk1"/>
            </a:solidFill>
            <a:prstDash val="solid"/>
            <a:round/>
            <a:headEnd type="none" w="med" len="med"/>
            <a:tailEnd type="stealth" w="med" len="med"/>
          </a:ln>
        </p:spPr>
      </p:cxnSp>
      <p:cxnSp>
        <p:nvCxnSpPr>
          <p:cNvPr id="570" name="Google Shape;570;p83"/>
          <p:cNvCxnSpPr>
            <a:endCxn id="566" idx="1"/>
          </p:cNvCxnSpPr>
          <p:nvPr/>
        </p:nvCxnSpPr>
        <p:spPr>
          <a:xfrm rot="10800000" flipH="1">
            <a:off x="6325183" y="2828839"/>
            <a:ext cx="2560800" cy="1155600"/>
          </a:xfrm>
          <a:prstGeom prst="straightConnector1">
            <a:avLst/>
          </a:prstGeom>
          <a:noFill/>
          <a:ln w="19050" cap="flat" cmpd="sng">
            <a:solidFill>
              <a:schemeClr val="dk1"/>
            </a:solidFill>
            <a:prstDash val="solid"/>
            <a:round/>
            <a:headEnd type="none" w="med" len="med"/>
            <a:tailEnd type="stealth" w="med" len="med"/>
          </a:ln>
        </p:spPr>
      </p:cxnSp>
      <p:cxnSp>
        <p:nvCxnSpPr>
          <p:cNvPr id="571" name="Google Shape;571;p83"/>
          <p:cNvCxnSpPr>
            <a:endCxn id="568" idx="1"/>
          </p:cNvCxnSpPr>
          <p:nvPr/>
        </p:nvCxnSpPr>
        <p:spPr>
          <a:xfrm>
            <a:off x="6701388" y="4407400"/>
            <a:ext cx="2217600" cy="93600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a:spLocks noGrp="1"/>
          </p:cNvSpPr>
          <p:nvPr>
            <p:ph type="body" idx="5"/>
          </p:nvPr>
        </p:nvSpPr>
        <p:spPr>
          <a:xfrm>
            <a:off x="912200" y="1978367"/>
            <a:ext cx="10234400" cy="2024400"/>
          </a:xfrm>
          <a:prstGeom prst="rect">
            <a:avLst/>
          </a:prstGeom>
        </p:spPr>
        <p:txBody>
          <a:bodyPr spcFirstLastPara="1" vert="horz" wrap="square" lIns="121900" tIns="121900" rIns="121900" bIns="121900" rtlCol="0" anchor="t" anchorCtr="0">
            <a:noAutofit/>
          </a:bodyPr>
          <a:lstStyle/>
          <a:p>
            <a:pPr indent="-431789">
              <a:buClr>
                <a:schemeClr val="lt1"/>
              </a:buClr>
              <a:buSzPts val="1500"/>
              <a:buFont typeface="Lexend"/>
              <a:buChar char="●"/>
            </a:pPr>
            <a:r>
              <a:rPr lang="en" sz="1867">
                <a:solidFill>
                  <a:srgbClr val="212121"/>
                </a:solidFill>
                <a:highlight>
                  <a:srgbClr val="FFFFFF"/>
                </a:highlight>
                <a:latin typeface="Roboto"/>
                <a:ea typeface="Roboto"/>
                <a:cs typeface="Roboto"/>
                <a:sym typeface="Roboto"/>
              </a:rPr>
              <a:t>Zembowicz A, Mandal RV, Choopong P. Melanocytic lesions of the conjunctiva. Arch Pathol Lab Med. 2010 Dec;134(12):1785-92. doi: 10.5858/2009-0522-RAR.1. PMID: 21128776.</a:t>
            </a:r>
            <a:endParaRPr sz="1867">
              <a:solidFill>
                <a:srgbClr val="212121"/>
              </a:solidFill>
              <a:highlight>
                <a:srgbClr val="FFFFFF"/>
              </a:highlight>
              <a:latin typeface="Roboto"/>
              <a:ea typeface="Roboto"/>
              <a:cs typeface="Roboto"/>
              <a:sym typeface="Roboto"/>
            </a:endParaRPr>
          </a:p>
          <a:p>
            <a:pPr marL="0" indent="0">
              <a:buNone/>
            </a:pPr>
            <a:endParaRPr sz="1867">
              <a:solidFill>
                <a:srgbClr val="212121"/>
              </a:solidFill>
              <a:highlight>
                <a:srgbClr val="FFFFFF"/>
              </a:highlight>
              <a:latin typeface="Roboto"/>
              <a:ea typeface="Roboto"/>
              <a:cs typeface="Roboto"/>
              <a:sym typeface="Roboto"/>
            </a:endParaRPr>
          </a:p>
          <a:p>
            <a:pPr indent="-431789">
              <a:buClr>
                <a:srgbClr val="212121"/>
              </a:buClr>
              <a:buSzPts val="1500"/>
              <a:buFont typeface="Roboto"/>
              <a:buChar char="●"/>
            </a:pPr>
            <a:r>
              <a:rPr lang="en" sz="1867">
                <a:solidFill>
                  <a:srgbClr val="212121"/>
                </a:solidFill>
                <a:highlight>
                  <a:srgbClr val="FFFFFF"/>
                </a:highlight>
                <a:latin typeface="Roboto"/>
                <a:ea typeface="Roboto"/>
                <a:cs typeface="Roboto"/>
                <a:sym typeface="Roboto"/>
              </a:rPr>
              <a:t>Carli P. Whittington, Scott C. Bresler, Caroline Simon, Carol L. Shields, Rajiv M. Patel, Melanocytic lesions of the conjunctiva: an up-to-date review, Diagnostic Histopathology, Volume 30, Issue 1, 2024, Pages 37-59, ISSN 1756-2317, </a:t>
            </a:r>
            <a:r>
              <a:rPr lang="en" sz="1867" u="sng">
                <a:solidFill>
                  <a:schemeClr val="hlink"/>
                </a:solidFill>
                <a:highlight>
                  <a:srgbClr val="FFFFFF"/>
                </a:highlight>
                <a:latin typeface="Roboto"/>
                <a:ea typeface="Roboto"/>
                <a:cs typeface="Roboto"/>
                <a:sym typeface="Roboto"/>
                <a:hlinkClick r:id="rId3"/>
              </a:rPr>
              <a:t>https://doi.org/10.1016/j.mpdhp.2023.10.005</a:t>
            </a:r>
            <a:r>
              <a:rPr lang="en" sz="1867">
                <a:solidFill>
                  <a:srgbClr val="212121"/>
                </a:solidFill>
                <a:highlight>
                  <a:srgbClr val="FFFFFF"/>
                </a:highlight>
                <a:latin typeface="Roboto"/>
                <a:ea typeface="Roboto"/>
                <a:cs typeface="Roboto"/>
                <a:sym typeface="Roboto"/>
              </a:rPr>
              <a:t>. (https://www.sciencedirect.com/science/article/pii/S1756231723001652)</a:t>
            </a:r>
            <a:endParaRPr sz="1867">
              <a:solidFill>
                <a:srgbClr val="212121"/>
              </a:solidFill>
              <a:highlight>
                <a:srgbClr val="FFFFFF"/>
              </a:highlight>
              <a:latin typeface="Roboto"/>
              <a:ea typeface="Roboto"/>
              <a:cs typeface="Roboto"/>
              <a:sym typeface="Roboto"/>
            </a:endParaRPr>
          </a:p>
          <a:p>
            <a:pPr indent="0">
              <a:buNone/>
            </a:pPr>
            <a:endParaRPr>
              <a:solidFill>
                <a:srgbClr val="212121"/>
              </a:solidFill>
              <a:highlight>
                <a:srgbClr val="FFFFFF"/>
              </a:highlight>
              <a:latin typeface="Roboto"/>
              <a:ea typeface="Roboto"/>
              <a:cs typeface="Roboto"/>
              <a:sym typeface="Roboto"/>
            </a:endParaRPr>
          </a:p>
          <a:p>
            <a:pPr marL="0" indent="0">
              <a:buNone/>
            </a:pPr>
            <a:r>
              <a:rPr lang="en"/>
              <a:t>  </a:t>
            </a:r>
            <a:endParaRPr/>
          </a:p>
        </p:txBody>
      </p:sp>
      <p:sp>
        <p:nvSpPr>
          <p:cNvPr id="577" name="Google Shape;577;p84"/>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Papers used as reference</a:t>
            </a:r>
            <a:endParaRPr sz="4533">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xfrm>
            <a:off x="446400" y="1283000"/>
            <a:ext cx="11299200" cy="4292000"/>
          </a:xfrm>
          <a:prstGeom prst="rect">
            <a:avLst/>
          </a:prstGeom>
        </p:spPr>
        <p:txBody>
          <a:bodyPr spcFirstLastPara="1" vert="horz" wrap="square" lIns="121900" tIns="121900" rIns="121900" bIns="121900" rtlCol="0" anchor="t" anchorCtr="0">
            <a:noAutofit/>
          </a:bodyPr>
          <a:lstStyle/>
          <a:p>
            <a:pPr algn="ctr"/>
            <a:r>
              <a:rPr lang="en"/>
              <a:t>Ugly Duck Index</a:t>
            </a:r>
            <a:endParaRPr/>
          </a:p>
          <a:p>
            <a:pPr algn="ctr"/>
            <a:endParaRPr/>
          </a:p>
          <a:p>
            <a:pPr algn="ctr"/>
            <a:r>
              <a:rPr lang="en"/>
              <a:t>Kayla &amp; Lucinda</a:t>
            </a:r>
            <a:endParaRPr/>
          </a:p>
        </p:txBody>
      </p:sp>
      <p:sp>
        <p:nvSpPr>
          <p:cNvPr id="421" name="Google Shape;421;p69"/>
          <p:cNvSpPr/>
          <p:nvPr/>
        </p:nvSpPr>
        <p:spPr>
          <a:xfrm>
            <a:off x="11281733" y="335044"/>
            <a:ext cx="557200" cy="557200"/>
          </a:xfrm>
          <a:prstGeom prst="rect">
            <a:avLst/>
          </a:prstGeom>
          <a:solidFill>
            <a:schemeClr val="dk1"/>
          </a:solidFill>
          <a:ln>
            <a:noFill/>
          </a:ln>
        </p:spPr>
        <p:txBody>
          <a:bodyPr spcFirstLastPara="1" wrap="square" lIns="121900" tIns="121900" rIns="121900" bIns="121900" anchor="ctr" anchorCtr="0">
            <a:noAutofit/>
          </a:bodyPr>
          <a:lstStyle/>
          <a:p>
            <a:pPr algn="ctr"/>
            <a:endParaRPr sz="2400">
              <a:latin typeface="Lexend"/>
              <a:ea typeface="Lexend"/>
              <a:cs typeface="Lexend"/>
              <a:sym typeface="Lexend"/>
            </a:endParaRPr>
          </a:p>
        </p:txBody>
      </p:sp>
      <p:sp>
        <p:nvSpPr>
          <p:cNvPr id="422" name="Google Shape;422;p69"/>
          <p:cNvSpPr txBox="1"/>
          <p:nvPr/>
        </p:nvSpPr>
        <p:spPr>
          <a:xfrm>
            <a:off x="11184200" y="312001"/>
            <a:ext cx="704800" cy="682262"/>
          </a:xfrm>
          <a:prstGeom prst="rect">
            <a:avLst/>
          </a:prstGeom>
          <a:noFill/>
          <a:ln>
            <a:noFill/>
          </a:ln>
        </p:spPr>
        <p:txBody>
          <a:bodyPr spcFirstLastPara="1" wrap="square" lIns="0" tIns="121900" rIns="121900" bIns="121900" anchor="t" anchorCtr="0">
            <a:spAutoFit/>
          </a:bodyPr>
          <a:lstStyle/>
          <a:p>
            <a:pPr marL="204495" algn="ctr">
              <a:lnSpc>
                <a:spcPct val="125000"/>
              </a:lnSpc>
            </a:pPr>
            <a:r>
              <a:rPr lang="en" sz="2267">
                <a:solidFill>
                  <a:schemeClr val="accent4"/>
                </a:solidFill>
                <a:latin typeface="Lexend ExtraBold"/>
                <a:ea typeface="Lexend ExtraBold"/>
                <a:cs typeface="Lexend ExtraBold"/>
                <a:sym typeface="Lexend ExtraBold"/>
              </a:rPr>
              <a:t>1</a:t>
            </a:r>
            <a:endParaRPr sz="2267">
              <a:solidFill>
                <a:schemeClr val="accent4"/>
              </a:solidFill>
              <a:latin typeface="Lexend ExtraBold"/>
              <a:ea typeface="Lexend ExtraBold"/>
              <a:cs typeface="Lexend ExtraBold"/>
              <a:sym typeface="Lexend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Ugly Duck Index used to detect melanoma in skin lesions</a:t>
            </a:r>
          </a:p>
        </p:txBody>
      </p:sp>
      <p:pic>
        <p:nvPicPr>
          <p:cNvPr id="6" name="Google Shape;438;p71">
            <a:extLst>
              <a:ext uri="{FF2B5EF4-FFF2-40B4-BE49-F238E27FC236}">
                <a16:creationId xmlns:a16="http://schemas.microsoft.com/office/drawing/2014/main" id="{73C3E7B7-B5BE-956D-F6B0-67E56F60EE13}"/>
              </a:ext>
            </a:extLst>
          </p:cNvPr>
          <p:cNvPicPr preferRelativeResize="0"/>
          <p:nvPr/>
        </p:nvPicPr>
        <p:blipFill rotWithShape="1">
          <a:blip r:embed="rId2">
            <a:alphaModFix/>
          </a:blip>
          <a:srcRect t="-8389" b="8389"/>
          <a:stretch/>
        </p:blipFill>
        <p:spPr>
          <a:xfrm>
            <a:off x="2178073" y="1326959"/>
            <a:ext cx="7024292" cy="3256714"/>
          </a:xfrm>
          <a:prstGeom prst="rect">
            <a:avLst/>
          </a:prstGeom>
          <a:noFill/>
          <a:ln>
            <a:noFill/>
          </a:ln>
        </p:spPr>
      </p:pic>
      <p:sp>
        <p:nvSpPr>
          <p:cNvPr id="7" name="TextBox 6">
            <a:extLst>
              <a:ext uri="{FF2B5EF4-FFF2-40B4-BE49-F238E27FC236}">
                <a16:creationId xmlns:a16="http://schemas.microsoft.com/office/drawing/2014/main" id="{EC704763-90C3-A80E-A4ED-89FC0C875549}"/>
              </a:ext>
            </a:extLst>
          </p:cNvPr>
          <p:cNvSpPr txBox="1"/>
          <p:nvPr/>
        </p:nvSpPr>
        <p:spPr>
          <a:xfrm>
            <a:off x="747085" y="4949433"/>
            <a:ext cx="10552565" cy="1754326"/>
          </a:xfrm>
          <a:prstGeom prst="rect">
            <a:avLst/>
          </a:prstGeom>
          <a:noFill/>
        </p:spPr>
        <p:txBody>
          <a:bodyPr wrap="square" rtlCol="0">
            <a:spAutoFit/>
          </a:bodyPr>
          <a:lstStyle/>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The </a:t>
            </a:r>
            <a:r>
              <a:rPr lang="en-US" sz="1800" b="1" i="0" u="none" strike="noStrike" baseline="0" dirty="0">
                <a:latin typeface="Times New Roman" panose="02020603050405020304" pitchFamily="18" charset="0"/>
                <a:cs typeface="Times New Roman" panose="02020603050405020304" pitchFamily="18" charset="0"/>
              </a:rPr>
              <a:t>ugly duckling sign </a:t>
            </a:r>
            <a:r>
              <a:rPr lang="en-US" sz="1800" b="0" i="0" u="none" strike="noStrike" baseline="0" dirty="0">
                <a:latin typeface="Times New Roman" panose="02020603050405020304" pitchFamily="18" charset="0"/>
                <a:cs typeface="Times New Roman" panose="02020603050405020304" pitchFamily="18" charset="0"/>
              </a:rPr>
              <a:t>was developed based on the fact that naevi on an individual tend to resemble one another, whereas malignant melanoma often deviates from this nevus pattern and stands out from its peers on a common body region. </a:t>
            </a:r>
          </a:p>
          <a:p>
            <a:pPr indent="-182880" algn="just">
              <a:buFont typeface="Arial" panose="020B0604020202020204" pitchFamily="34" charset="0"/>
              <a:buChar char="•"/>
            </a:pPr>
            <a:endParaRPr lang="en-US" sz="1800" b="0" i="0" u="none" strike="noStrike" baseline="0" dirty="0">
              <a:latin typeface="Times New Roman" panose="02020603050405020304" pitchFamily="18" charset="0"/>
              <a:cs typeface="Times New Roman" panose="02020603050405020304" pitchFamily="18" charset="0"/>
            </a:endParaRPr>
          </a:p>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Hence, an ‘Ugly Duckling’ lesion is defined as a visually different outlier from its surrounding naevi on an individual, and is considered suspicious for malignancy.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53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Questions on patching</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dirty="0"/>
              <a:t>Medical aspect questions</a:t>
            </a:r>
          </a:p>
          <a:p>
            <a:pPr lvl="1"/>
            <a:r>
              <a:rPr lang="en-US" dirty="0"/>
              <a:t>Why would the ML model needs a patch that includes the entire width of the epithelium, as the ML model may learn patterns to classify the patch without being informed of the location of the melanocytes? Was the entire width necessary for the doctors, but may not be necessary for the ML model? </a:t>
            </a:r>
          </a:p>
          <a:p>
            <a:pPr lvl="1"/>
            <a:r>
              <a:rPr lang="en-US" dirty="0"/>
              <a:t>Brown vs purple melanocytes in paper – what is the difference?</a:t>
            </a:r>
          </a:p>
          <a:p>
            <a:r>
              <a:rPr lang="en-US" dirty="0"/>
              <a:t>ML questions</a:t>
            </a:r>
          </a:p>
          <a:p>
            <a:pPr lvl="1"/>
            <a:r>
              <a:rPr lang="en-US" dirty="0"/>
              <a:t>If two opposite corners of the patch are outside the epithelium, will it be an acceptable patch? This will lead to width of the epithelium being along the diagonal of the patch - will our model be able to identify that?</a:t>
            </a:r>
          </a:p>
          <a:p>
            <a:pPr marL="914400" lvl="2" indent="0">
              <a:buNone/>
            </a:pPr>
            <a:endParaRPr lang="en-US" dirty="0"/>
          </a:p>
        </p:txBody>
      </p:sp>
    </p:spTree>
    <p:extLst>
      <p:ext uri="{BB962C8B-B14F-4D97-AF65-F5344CB8AC3E}">
        <p14:creationId xmlns:p14="http://schemas.microsoft.com/office/powerpoint/2010/main" val="59048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E8C3-C8AF-E265-66CF-68D75E818DBA}"/>
              </a:ext>
            </a:extLst>
          </p:cNvPr>
          <p:cNvSpPr>
            <a:spLocks noGrp="1"/>
          </p:cNvSpPr>
          <p:nvPr>
            <p:ph type="title"/>
          </p:nvPr>
        </p:nvSpPr>
        <p:spPr/>
        <p:txBody>
          <a:bodyPr/>
          <a:lstStyle/>
          <a:p>
            <a:r>
              <a:rPr lang="en-US" dirty="0"/>
              <a:t>Shape and size of patches</a:t>
            </a:r>
          </a:p>
        </p:txBody>
      </p:sp>
      <p:sp>
        <p:nvSpPr>
          <p:cNvPr id="3" name="Content Placeholder 2">
            <a:extLst>
              <a:ext uri="{FF2B5EF4-FFF2-40B4-BE49-F238E27FC236}">
                <a16:creationId xmlns:a16="http://schemas.microsoft.com/office/drawing/2014/main" id="{D15C14C0-6F75-019D-30C7-C213256174B0}"/>
              </a:ext>
            </a:extLst>
          </p:cNvPr>
          <p:cNvSpPr>
            <a:spLocks noGrp="1"/>
          </p:cNvSpPr>
          <p:nvPr>
            <p:ph idx="1"/>
          </p:nvPr>
        </p:nvSpPr>
        <p:spPr/>
        <p:txBody>
          <a:bodyPr>
            <a:normAutofit/>
          </a:bodyPr>
          <a:lstStyle/>
          <a:p>
            <a:r>
              <a:rPr lang="en-US" sz="2400" dirty="0"/>
              <a:t>We will be using square patches because:</a:t>
            </a:r>
          </a:p>
          <a:p>
            <a:pPr lvl="1"/>
            <a:r>
              <a:rPr lang="en-US" sz="2000" dirty="0"/>
              <a:t>All the features, such that melanocyte shape, distribution, etc. can be captured via square patches</a:t>
            </a:r>
          </a:p>
          <a:p>
            <a:pPr lvl="1"/>
            <a:r>
              <a:rPr lang="en-US" sz="2000" dirty="0"/>
              <a:t>Square patches are more popular in literature, which may provide us several existing CNN model architectures</a:t>
            </a:r>
          </a:p>
          <a:p>
            <a:endParaRPr lang="en-US" sz="2400" dirty="0"/>
          </a:p>
          <a:p>
            <a:r>
              <a:rPr lang="en-US" sz="2400" dirty="0"/>
              <a:t>We will prefer using patch size in powers of 2, such as 128 x 128, 256 x 256, etc. because:</a:t>
            </a:r>
          </a:p>
          <a:p>
            <a:pPr lvl="1"/>
            <a:r>
              <a:rPr lang="en-US" sz="2000" dirty="0"/>
              <a:t>It provides more flexibility in adaptive pooling, i.e., </a:t>
            </a:r>
            <a:r>
              <a:rPr lang="en-US" sz="2000" dirty="0" err="1"/>
              <a:t>downsampling</a:t>
            </a:r>
            <a:r>
              <a:rPr lang="en-US" sz="2000" dirty="0"/>
              <a:t> the image, depending on the size</a:t>
            </a:r>
          </a:p>
          <a:p>
            <a:pPr lvl="1"/>
            <a:r>
              <a:rPr lang="en-US" sz="2000" dirty="0"/>
              <a:t>It is computationally more efficient for parallel processing (we’ll check this)</a:t>
            </a:r>
          </a:p>
        </p:txBody>
      </p:sp>
    </p:spTree>
    <p:extLst>
      <p:ext uri="{BB962C8B-B14F-4D97-AF65-F5344CB8AC3E}">
        <p14:creationId xmlns:p14="http://schemas.microsoft.com/office/powerpoint/2010/main" val="346803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E8C3-C8AF-E265-66CF-68D75E818DBA}"/>
              </a:ext>
            </a:extLst>
          </p:cNvPr>
          <p:cNvSpPr>
            <a:spLocks noGrp="1"/>
          </p:cNvSpPr>
          <p:nvPr>
            <p:ph type="title"/>
          </p:nvPr>
        </p:nvSpPr>
        <p:spPr/>
        <p:txBody>
          <a:bodyPr/>
          <a:lstStyle/>
          <a:p>
            <a:r>
              <a:rPr lang="en-US" dirty="0"/>
              <a:t>Number of patches</a:t>
            </a:r>
          </a:p>
        </p:txBody>
      </p:sp>
      <p:sp>
        <p:nvSpPr>
          <p:cNvPr id="3" name="Content Placeholder 2">
            <a:extLst>
              <a:ext uri="{FF2B5EF4-FFF2-40B4-BE49-F238E27FC236}">
                <a16:creationId xmlns:a16="http://schemas.microsoft.com/office/drawing/2014/main" id="{D15C14C0-6F75-019D-30C7-C213256174B0}"/>
              </a:ext>
            </a:extLst>
          </p:cNvPr>
          <p:cNvSpPr>
            <a:spLocks noGrp="1"/>
          </p:cNvSpPr>
          <p:nvPr>
            <p:ph idx="1"/>
          </p:nvPr>
        </p:nvSpPr>
        <p:spPr/>
        <p:txBody>
          <a:bodyPr>
            <a:normAutofit/>
          </a:bodyPr>
          <a:lstStyle/>
          <a:p>
            <a:r>
              <a:rPr lang="en-US" sz="2400" dirty="0"/>
              <a:t>Number of patches will depend on the patch size</a:t>
            </a:r>
          </a:p>
          <a:p>
            <a:r>
              <a:rPr lang="en-US" sz="2400" dirty="0"/>
              <a:t>First, we’ll get patches that:</a:t>
            </a:r>
          </a:p>
          <a:p>
            <a:pPr lvl="1"/>
            <a:r>
              <a:rPr lang="en-US" sz="2000" dirty="0"/>
              <a:t>Cover the width of the epithelium</a:t>
            </a:r>
          </a:p>
          <a:p>
            <a:pPr lvl="1"/>
            <a:r>
              <a:rPr lang="en-US" sz="2000" dirty="0"/>
              <a:t>Have minimum overlap with each other</a:t>
            </a:r>
          </a:p>
          <a:p>
            <a:pPr lvl="1"/>
            <a:r>
              <a:rPr lang="en-US" sz="2000" dirty="0"/>
              <a:t>Have maximum overall coverage of the epithelium</a:t>
            </a:r>
          </a:p>
          <a:p>
            <a:pPr lvl="1"/>
            <a:r>
              <a:rPr lang="en-US" sz="2000" dirty="0"/>
              <a:t>Have minimum background in them</a:t>
            </a:r>
            <a:endParaRPr lang="en-US" sz="2400" dirty="0"/>
          </a:p>
          <a:p>
            <a:r>
              <a:rPr lang="en-US" sz="2400" dirty="0"/>
              <a:t>Then, we’ll observe the distribution of the patch size of the above patches (histogram)</a:t>
            </a:r>
          </a:p>
          <a:p>
            <a:r>
              <a:rPr lang="en-US" sz="2400" dirty="0"/>
              <a:t>We will most likely choose patch sizes as per the modality of the histogram</a:t>
            </a:r>
            <a:endParaRPr lang="en-US" sz="2000" dirty="0"/>
          </a:p>
        </p:txBody>
      </p:sp>
    </p:spTree>
    <p:extLst>
      <p:ext uri="{BB962C8B-B14F-4D97-AF65-F5344CB8AC3E}">
        <p14:creationId xmlns:p14="http://schemas.microsoft.com/office/powerpoint/2010/main" val="156895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Items to discuss</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Project Status Update</a:t>
            </a:r>
          </a:p>
          <a:p>
            <a:r>
              <a:rPr lang="en-US" sz="2000" dirty="0">
                <a:latin typeface="Times New Roman" panose="02020603050405020304" pitchFamily="18" charset="0"/>
                <a:cs typeface="Times New Roman" panose="02020603050405020304" pitchFamily="18" charset="0"/>
              </a:rPr>
              <a:t>Patching algorithm</a:t>
            </a:r>
          </a:p>
          <a:p>
            <a:r>
              <a:rPr lang="en-US" sz="2000" dirty="0">
                <a:latin typeface="Times New Roman" panose="02020603050405020304" pitchFamily="18" charset="0"/>
                <a:cs typeface="Times New Roman" panose="02020603050405020304" pitchFamily="18" charset="0"/>
              </a:rPr>
              <a:t>Tissue patterns for CMIL classification</a:t>
            </a:r>
          </a:p>
          <a:p>
            <a:r>
              <a:rPr lang="en-US" sz="2000" dirty="0">
                <a:latin typeface="Times New Roman" panose="02020603050405020304" pitchFamily="18" charset="0"/>
                <a:cs typeface="Times New Roman" panose="02020603050405020304" pitchFamily="18" charset="0"/>
              </a:rPr>
              <a:t>UDI (Ugly duck index) for CMIL classification</a:t>
            </a:r>
          </a:p>
          <a:p>
            <a:r>
              <a:rPr lang="en-US" sz="2000" dirty="0">
                <a:latin typeface="Times New Roman" panose="02020603050405020304" pitchFamily="18" charset="0"/>
                <a:cs typeface="Times New Roman" panose="02020603050405020304" pitchFamily="18" charset="0"/>
              </a:rPr>
              <a:t>Patch shape / size / number</a:t>
            </a:r>
          </a:p>
          <a:p>
            <a:endParaRPr lang="en-US" sz="20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717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Status update</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Project status is on the </a:t>
            </a:r>
            <a:r>
              <a:rPr lang="en-US" sz="2000" dirty="0">
                <a:latin typeface="Times New Roman" panose="02020603050405020304" pitchFamily="18" charset="0"/>
                <a:cs typeface="Times New Roman" panose="02020603050405020304" pitchFamily="18" charset="0"/>
                <a:hlinkClick r:id="rId2"/>
              </a:rPr>
              <a:t>project website</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We matched tissue slices based on the shape of the epithelium across the three stains – H&amp;E, </a:t>
            </a:r>
            <a:r>
              <a:rPr lang="en-US" sz="2000" dirty="0" err="1">
                <a:latin typeface="Times New Roman" panose="02020603050405020304" pitchFamily="18" charset="0"/>
                <a:cs typeface="Times New Roman" panose="02020603050405020304" pitchFamily="18" charset="0"/>
              </a:rPr>
              <a:t>melan</a:t>
            </a:r>
            <a:r>
              <a:rPr lang="en-US" sz="2000" dirty="0">
                <a:latin typeface="Times New Roman" panose="02020603050405020304" pitchFamily="18" charset="0"/>
                <a:cs typeface="Times New Roman" panose="02020603050405020304" pitchFamily="18" charset="0"/>
              </a:rPr>
              <a:t>-A, and sox-10, for all the 107 cases</a:t>
            </a:r>
          </a:p>
          <a:p>
            <a:r>
              <a:rPr lang="en-US" sz="2000"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hlinkClick r:id="rId3"/>
              </a:rPr>
              <a:t>folder</a:t>
            </a:r>
            <a:r>
              <a:rPr lang="en-US" sz="2000" dirty="0">
                <a:latin typeface="Times New Roman" panose="02020603050405020304" pitchFamily="18" charset="0"/>
                <a:cs typeface="Times New Roman" panose="02020603050405020304" pitchFamily="18" charset="0"/>
              </a:rPr>
              <a:t> with the slices has been shared with you (26</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Jan 2025), with case numbers as mentioned in the </a:t>
            </a:r>
            <a:r>
              <a:rPr lang="en-US" sz="2000" dirty="0">
                <a:latin typeface="Times New Roman" panose="02020603050405020304" pitchFamily="18" charset="0"/>
                <a:cs typeface="Times New Roman" panose="02020603050405020304" pitchFamily="18" charset="0"/>
                <a:hlinkClick r:id="rId4"/>
              </a:rPr>
              <a:t>shared spreadsheet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matching status of each slice can be seen </a:t>
            </a:r>
            <a:r>
              <a:rPr lang="en-US" sz="2000" dirty="0">
                <a:latin typeface="Times New Roman" panose="02020603050405020304" pitchFamily="18" charset="0"/>
                <a:cs typeface="Times New Roman" panose="02020603050405020304" pitchFamily="18" charset="0"/>
                <a:hlinkClick r:id="rId5"/>
              </a:rPr>
              <a:t>here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solidFill>
                  <a:srgbClr val="FF0000"/>
                </a:solidFill>
                <a:latin typeface="Times New Roman" panose="02020603050405020304" pitchFamily="18" charset="0"/>
                <a:cs typeface="Times New Roman" panose="02020603050405020304" pitchFamily="18" charset="0"/>
              </a:rPr>
              <a:t>Questions:</a:t>
            </a:r>
          </a:p>
          <a:p>
            <a:r>
              <a:rPr lang="en-US" sz="2000" dirty="0">
                <a:solidFill>
                  <a:srgbClr val="FF0000"/>
                </a:solidFill>
                <a:latin typeface="Times New Roman" panose="02020603050405020304" pitchFamily="18" charset="0"/>
                <a:cs typeface="Times New Roman" panose="02020603050405020304" pitchFamily="18" charset="0"/>
              </a:rPr>
              <a:t>Should we prioritize the 84 slices that have matches for annotation?</a:t>
            </a:r>
          </a:p>
          <a:p>
            <a:r>
              <a:rPr lang="en-US" sz="2000" dirty="0">
                <a:solidFill>
                  <a:srgbClr val="FF0000"/>
                </a:solidFill>
                <a:latin typeface="Times New Roman" panose="02020603050405020304" pitchFamily="18" charset="0"/>
                <a:cs typeface="Times New Roman" panose="02020603050405020304" pitchFamily="18" charset="0"/>
              </a:rPr>
              <a:t>Which and how many slices should be annotated and provided to us for model training, and the rest used as test data?</a:t>
            </a:r>
          </a:p>
          <a:p>
            <a:r>
              <a:rPr lang="en-US" sz="2000" dirty="0">
                <a:solidFill>
                  <a:srgbClr val="FF0000"/>
                </a:solidFill>
                <a:latin typeface="Times New Roman" panose="02020603050405020304" pitchFamily="18" charset="0"/>
                <a:cs typeface="Times New Roman" panose="02020603050405020304" pitchFamily="18" charset="0"/>
              </a:rPr>
              <a:t>There are some Liverpool cases highlighted in yellow. Is there anything different about them?</a:t>
            </a:r>
          </a:p>
          <a:p>
            <a:endParaRPr lang="en-US" sz="20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pic>
        <p:nvPicPr>
          <p:cNvPr id="4" name="Google Shape;190;p21">
            <a:extLst>
              <a:ext uri="{FF2B5EF4-FFF2-40B4-BE49-F238E27FC236}">
                <a16:creationId xmlns:a16="http://schemas.microsoft.com/office/drawing/2014/main" id="{E0E15739-5A3F-F16D-E361-247D0FEED1A2}"/>
              </a:ext>
            </a:extLst>
          </p:cNvPr>
          <p:cNvPicPr preferRelativeResize="0"/>
          <p:nvPr/>
        </p:nvPicPr>
        <p:blipFill rotWithShape="1">
          <a:blip r:embed="rId2">
            <a:alphaModFix/>
          </a:blip>
          <a:srcRect l="31967" t="3695" r="1672" b="6828"/>
          <a:stretch/>
        </p:blipFill>
        <p:spPr>
          <a:xfrm>
            <a:off x="9876595" y="1512880"/>
            <a:ext cx="1358778" cy="4547947"/>
          </a:xfrm>
          <a:prstGeom prst="rect">
            <a:avLst/>
          </a:prstGeom>
          <a:noFill/>
          <a:ln>
            <a:noFill/>
          </a:ln>
        </p:spPr>
      </p:pic>
      <p:pic>
        <p:nvPicPr>
          <p:cNvPr id="7" name="Picture 6" descr="A close-up of a purple and white object&#10;&#10;Description automatically generated">
            <a:extLst>
              <a:ext uri="{FF2B5EF4-FFF2-40B4-BE49-F238E27FC236}">
                <a16:creationId xmlns:a16="http://schemas.microsoft.com/office/drawing/2014/main" id="{41D431D8-4949-1293-5B4F-D09010948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14" y="1512881"/>
            <a:ext cx="1358779" cy="4500956"/>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C292C70F-6021-BC93-F51B-0D660A102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779" y="1512881"/>
            <a:ext cx="1358778" cy="4547947"/>
          </a:xfrm>
          <a:prstGeom prst="rect">
            <a:avLst/>
          </a:prstGeom>
        </p:spPr>
      </p:pic>
      <p:pic>
        <p:nvPicPr>
          <p:cNvPr id="16" name="Picture 15">
            <a:extLst>
              <a:ext uri="{FF2B5EF4-FFF2-40B4-BE49-F238E27FC236}">
                <a16:creationId xmlns:a16="http://schemas.microsoft.com/office/drawing/2014/main" id="{E729297F-0771-7969-7E2F-358BA5B0EDF2}"/>
              </a:ext>
            </a:extLst>
          </p:cNvPr>
          <p:cNvPicPr>
            <a:picLocks noChangeAspect="1"/>
          </p:cNvPicPr>
          <p:nvPr/>
        </p:nvPicPr>
        <p:blipFill>
          <a:blip r:embed="rId5"/>
          <a:stretch>
            <a:fillRect/>
          </a:stretch>
        </p:blipFill>
        <p:spPr>
          <a:xfrm>
            <a:off x="6230380" y="1498996"/>
            <a:ext cx="1409909" cy="4556233"/>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FDFA38E0-2F9D-E434-7CF3-DBC9856C0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691" y="1512881"/>
            <a:ext cx="1358778" cy="4547947"/>
          </a:xfrm>
          <a:prstGeom prst="rect">
            <a:avLst/>
          </a:prstGeom>
        </p:spPr>
      </p:pic>
      <p:sp>
        <p:nvSpPr>
          <p:cNvPr id="18" name="TextBox 17">
            <a:extLst>
              <a:ext uri="{FF2B5EF4-FFF2-40B4-BE49-F238E27FC236}">
                <a16:creationId xmlns:a16="http://schemas.microsoft.com/office/drawing/2014/main" id="{74D873E7-A145-77C0-A805-C5A60BFF5786}"/>
              </a:ext>
            </a:extLst>
          </p:cNvPr>
          <p:cNvSpPr txBox="1"/>
          <p:nvPr/>
        </p:nvSpPr>
        <p:spPr>
          <a:xfrm>
            <a:off x="858906" y="6060828"/>
            <a:ext cx="115823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Tissue slice</a:t>
            </a:r>
          </a:p>
        </p:txBody>
      </p:sp>
      <p:sp>
        <p:nvSpPr>
          <p:cNvPr id="19" name="TextBox 18">
            <a:extLst>
              <a:ext uri="{FF2B5EF4-FFF2-40B4-BE49-F238E27FC236}">
                <a16:creationId xmlns:a16="http://schemas.microsoft.com/office/drawing/2014/main" id="{2B203FD8-A91D-0BE8-C9E6-8ADC951705A4}"/>
              </a:ext>
            </a:extLst>
          </p:cNvPr>
          <p:cNvSpPr txBox="1"/>
          <p:nvPr/>
        </p:nvSpPr>
        <p:spPr>
          <a:xfrm>
            <a:off x="2490297" y="6069114"/>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Largest contour</a:t>
            </a:r>
          </a:p>
        </p:txBody>
      </p:sp>
      <p:cxnSp>
        <p:nvCxnSpPr>
          <p:cNvPr id="21" name="Straight Connector 20">
            <a:extLst>
              <a:ext uri="{FF2B5EF4-FFF2-40B4-BE49-F238E27FC236}">
                <a16:creationId xmlns:a16="http://schemas.microsoft.com/office/drawing/2014/main" id="{C3AFB44E-7A71-34E0-828D-BF6BFDE41C98}"/>
              </a:ext>
            </a:extLst>
          </p:cNvPr>
          <p:cNvCxnSpPr>
            <a:cxnSpLocks/>
          </p:cNvCxnSpPr>
          <p:nvPr/>
        </p:nvCxnSpPr>
        <p:spPr>
          <a:xfrm flipV="1">
            <a:off x="5040695" y="5342430"/>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57F8062-E120-6EAF-7E5D-BC64E0F1D5BE}"/>
              </a:ext>
            </a:extLst>
          </p:cNvPr>
          <p:cNvSpPr txBox="1"/>
          <p:nvPr/>
        </p:nvSpPr>
        <p:spPr>
          <a:xfrm>
            <a:off x="4479720" y="6060827"/>
            <a:ext cx="146778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Tangent along the contour</a:t>
            </a:r>
          </a:p>
        </p:txBody>
      </p:sp>
      <p:cxnSp>
        <p:nvCxnSpPr>
          <p:cNvPr id="23" name="Straight Connector 22">
            <a:extLst>
              <a:ext uri="{FF2B5EF4-FFF2-40B4-BE49-F238E27FC236}">
                <a16:creationId xmlns:a16="http://schemas.microsoft.com/office/drawing/2014/main" id="{56AA7AA3-B287-7B95-3A70-13A00ECEA678}"/>
              </a:ext>
            </a:extLst>
          </p:cNvPr>
          <p:cNvCxnSpPr>
            <a:cxnSpLocks/>
          </p:cNvCxnSpPr>
          <p:nvPr/>
        </p:nvCxnSpPr>
        <p:spPr>
          <a:xfrm flipV="1">
            <a:off x="6902901" y="53285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C74F90E-4B29-B48C-D1B2-7EA5D260F72D}"/>
              </a:ext>
            </a:extLst>
          </p:cNvPr>
          <p:cNvCxnSpPr/>
          <p:nvPr/>
        </p:nvCxnSpPr>
        <p:spPr>
          <a:xfrm flipH="1" flipV="1">
            <a:off x="6826091" y="5328545"/>
            <a:ext cx="382837" cy="377227"/>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8F1250A-E5E2-DD2F-3750-7927C26357C0}"/>
              </a:ext>
            </a:extLst>
          </p:cNvPr>
          <p:cNvSpPr txBox="1"/>
          <p:nvPr/>
        </p:nvSpPr>
        <p:spPr>
          <a:xfrm>
            <a:off x="6293525" y="6053503"/>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Get the width perpendicular to the tangent</a:t>
            </a:r>
          </a:p>
        </p:txBody>
      </p:sp>
      <p:sp>
        <p:nvSpPr>
          <p:cNvPr id="31" name="TextBox 30">
            <a:extLst>
              <a:ext uri="{FF2B5EF4-FFF2-40B4-BE49-F238E27FC236}">
                <a16:creationId xmlns:a16="http://schemas.microsoft.com/office/drawing/2014/main" id="{F75F7CC9-BC48-CEA6-622A-4CBF13A35DEB}"/>
              </a:ext>
            </a:extLst>
          </p:cNvPr>
          <p:cNvSpPr txBox="1"/>
          <p:nvPr/>
        </p:nvSpPr>
        <p:spPr>
          <a:xfrm>
            <a:off x="9914943" y="6067388"/>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Keep making patches around the contour</a:t>
            </a:r>
          </a:p>
        </p:txBody>
      </p:sp>
      <p:pic>
        <p:nvPicPr>
          <p:cNvPr id="33" name="Picture 32" descr="A purple and white image of a human lung&#10;&#10;Description automatically generated">
            <a:extLst>
              <a:ext uri="{FF2B5EF4-FFF2-40B4-BE49-F238E27FC236}">
                <a16:creationId xmlns:a16="http://schemas.microsoft.com/office/drawing/2014/main" id="{5E462FB4-DA28-F7CB-C401-D57D5D03F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622" y="1512880"/>
            <a:ext cx="1358779" cy="4547952"/>
          </a:xfrm>
          <a:prstGeom prst="rect">
            <a:avLst/>
          </a:prstGeom>
        </p:spPr>
      </p:pic>
      <p:sp>
        <p:nvSpPr>
          <p:cNvPr id="34" name="TextBox 33">
            <a:extLst>
              <a:ext uri="{FF2B5EF4-FFF2-40B4-BE49-F238E27FC236}">
                <a16:creationId xmlns:a16="http://schemas.microsoft.com/office/drawing/2014/main" id="{E2873610-BAB2-A85A-8B08-1B352D06CA31}"/>
              </a:ext>
            </a:extLst>
          </p:cNvPr>
          <p:cNvSpPr txBox="1"/>
          <p:nvPr/>
        </p:nvSpPr>
        <p:spPr>
          <a:xfrm>
            <a:off x="8092192" y="6067388"/>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Make the patch</a:t>
            </a:r>
          </a:p>
        </p:txBody>
      </p:sp>
      <p:cxnSp>
        <p:nvCxnSpPr>
          <p:cNvPr id="3" name="Straight Connector 2">
            <a:extLst>
              <a:ext uri="{FF2B5EF4-FFF2-40B4-BE49-F238E27FC236}">
                <a16:creationId xmlns:a16="http://schemas.microsoft.com/office/drawing/2014/main" id="{9F57836B-4B95-389D-5875-D512D1C401E7}"/>
              </a:ext>
            </a:extLst>
          </p:cNvPr>
          <p:cNvCxnSpPr>
            <a:cxnSpLocks/>
          </p:cNvCxnSpPr>
          <p:nvPr/>
        </p:nvCxnSpPr>
        <p:spPr>
          <a:xfrm flipV="1">
            <a:off x="8638964" y="53576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3D2AFD8F-AD70-C1F3-BC88-C7B06BD5CEDE}"/>
              </a:ext>
            </a:extLst>
          </p:cNvPr>
          <p:cNvCxnSpPr>
            <a:cxnSpLocks/>
          </p:cNvCxnSpPr>
          <p:nvPr/>
        </p:nvCxnSpPr>
        <p:spPr>
          <a:xfrm flipH="1" flipV="1">
            <a:off x="8562154" y="5357645"/>
            <a:ext cx="360055" cy="388130"/>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9C3EF66-B8D8-0CC9-9AE9-A5F377B6474A}"/>
              </a:ext>
            </a:extLst>
          </p:cNvPr>
          <p:cNvSpPr/>
          <p:nvPr/>
        </p:nvSpPr>
        <p:spPr>
          <a:xfrm rot="19198390">
            <a:off x="8445708" y="5306420"/>
            <a:ext cx="586760" cy="587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0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30" grpId="0"/>
      <p:bldP spid="31" grpId="0"/>
      <p:bldP spid="34" grpId="0"/>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sp>
        <p:nvSpPr>
          <p:cNvPr id="18" name="TextBox 17">
            <a:extLst>
              <a:ext uri="{FF2B5EF4-FFF2-40B4-BE49-F238E27FC236}">
                <a16:creationId xmlns:a16="http://schemas.microsoft.com/office/drawing/2014/main" id="{74D873E7-A145-77C0-A805-C5A60BFF5786}"/>
              </a:ext>
            </a:extLst>
          </p:cNvPr>
          <p:cNvSpPr txBox="1"/>
          <p:nvPr/>
        </p:nvSpPr>
        <p:spPr>
          <a:xfrm>
            <a:off x="821324" y="1264806"/>
            <a:ext cx="405792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Currently, we are updating the algorithm to:</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Make patches on the epithelium within the stroma</a:t>
            </a:r>
          </a:p>
        </p:txBody>
      </p:sp>
      <p:grpSp>
        <p:nvGrpSpPr>
          <p:cNvPr id="11" name="Group 10">
            <a:extLst>
              <a:ext uri="{FF2B5EF4-FFF2-40B4-BE49-F238E27FC236}">
                <a16:creationId xmlns:a16="http://schemas.microsoft.com/office/drawing/2014/main" id="{57CD6FD8-8413-AE2D-FACC-7142248C5A29}"/>
              </a:ext>
            </a:extLst>
          </p:cNvPr>
          <p:cNvGrpSpPr/>
          <p:nvPr/>
        </p:nvGrpSpPr>
        <p:grpSpPr>
          <a:xfrm>
            <a:off x="1167485" y="2671676"/>
            <a:ext cx="3365605" cy="4056129"/>
            <a:chOff x="6194739" y="1574923"/>
            <a:chExt cx="3365605" cy="4056129"/>
          </a:xfrm>
        </p:grpSpPr>
        <p:pic>
          <p:nvPicPr>
            <p:cNvPr id="7" name="Picture 6">
              <a:extLst>
                <a:ext uri="{FF2B5EF4-FFF2-40B4-BE49-F238E27FC236}">
                  <a16:creationId xmlns:a16="http://schemas.microsoft.com/office/drawing/2014/main" id="{41D431D8-4949-1293-5B4F-D0901094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4739" y="1574923"/>
              <a:ext cx="3365605" cy="4056129"/>
            </a:xfrm>
            <a:prstGeom prst="rect">
              <a:avLst/>
            </a:prstGeom>
          </p:spPr>
        </p:pic>
        <p:sp>
          <p:nvSpPr>
            <p:cNvPr id="3" name="Rectangle 2">
              <a:extLst>
                <a:ext uri="{FF2B5EF4-FFF2-40B4-BE49-F238E27FC236}">
                  <a16:creationId xmlns:a16="http://schemas.microsoft.com/office/drawing/2014/main" id="{9AC3286B-86F6-F260-CF34-89B5797E84F8}"/>
                </a:ext>
              </a:extLst>
            </p:cNvPr>
            <p:cNvSpPr/>
            <p:nvPr/>
          </p:nvSpPr>
          <p:spPr>
            <a:xfrm rot="19198390">
              <a:off x="7609915" y="3466897"/>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082661-9B20-79EA-4204-24D71D6E665A}"/>
                </a:ext>
              </a:extLst>
            </p:cNvPr>
            <p:cNvSpPr/>
            <p:nvPr/>
          </p:nvSpPr>
          <p:spPr>
            <a:xfrm rot="19198390">
              <a:off x="7609914" y="3899454"/>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5E4B20-C455-3F99-8B12-CF3C07FF77F8}"/>
                </a:ext>
              </a:extLst>
            </p:cNvPr>
            <p:cNvSpPr/>
            <p:nvPr/>
          </p:nvSpPr>
          <p:spPr>
            <a:xfrm rot="19198390">
              <a:off x="8003560" y="3589178"/>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DCCA4D-EFE3-B49B-CF52-09F8B38542B5}"/>
                </a:ext>
              </a:extLst>
            </p:cNvPr>
            <p:cNvSpPr/>
            <p:nvPr/>
          </p:nvSpPr>
          <p:spPr>
            <a:xfrm rot="19198390">
              <a:off x="8003560" y="3960560"/>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3769CAE-50DC-82D4-9A0B-64462AA56F92}"/>
              </a:ext>
            </a:extLst>
          </p:cNvPr>
          <p:cNvSpPr txBox="1"/>
          <p:nvPr/>
        </p:nvSpPr>
        <p:spPr>
          <a:xfrm>
            <a:off x="6191383" y="1733603"/>
            <a:ext cx="405792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Fix inappropriate patch size in some cases</a:t>
            </a:r>
          </a:p>
        </p:txBody>
      </p:sp>
      <p:pic>
        <p:nvPicPr>
          <p:cNvPr id="15" name="Picture 14">
            <a:extLst>
              <a:ext uri="{FF2B5EF4-FFF2-40B4-BE49-F238E27FC236}">
                <a16:creationId xmlns:a16="http://schemas.microsoft.com/office/drawing/2014/main" id="{2B35C351-AD74-B2E9-157B-0E01789C3D61}"/>
              </a:ext>
            </a:extLst>
          </p:cNvPr>
          <p:cNvPicPr>
            <a:picLocks noChangeAspect="1"/>
          </p:cNvPicPr>
          <p:nvPr/>
        </p:nvPicPr>
        <p:blipFill>
          <a:blip r:embed="rId3"/>
          <a:stretch>
            <a:fillRect/>
          </a:stretch>
        </p:blipFill>
        <p:spPr>
          <a:xfrm>
            <a:off x="6781127" y="2847798"/>
            <a:ext cx="3468182" cy="3411327"/>
          </a:xfrm>
          <a:prstGeom prst="rect">
            <a:avLst/>
          </a:prstGeom>
        </p:spPr>
      </p:pic>
      <p:sp>
        <p:nvSpPr>
          <p:cNvPr id="20" name="Oval 19">
            <a:extLst>
              <a:ext uri="{FF2B5EF4-FFF2-40B4-BE49-F238E27FC236}">
                <a16:creationId xmlns:a16="http://schemas.microsoft.com/office/drawing/2014/main" id="{55ED390F-06F4-FA1E-1DCC-EA8194F56268}"/>
              </a:ext>
            </a:extLst>
          </p:cNvPr>
          <p:cNvSpPr/>
          <p:nvPr/>
        </p:nvSpPr>
        <p:spPr>
          <a:xfrm>
            <a:off x="6857146" y="3038771"/>
            <a:ext cx="2910969" cy="2399248"/>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7"/>
          <p:cNvSpPr txBox="1">
            <a:spLocks noGrp="1"/>
          </p:cNvSpPr>
          <p:nvPr>
            <p:ph type="title"/>
          </p:nvPr>
        </p:nvSpPr>
        <p:spPr>
          <a:xfrm>
            <a:off x="446400" y="1283000"/>
            <a:ext cx="11299200" cy="4292000"/>
          </a:xfrm>
          <a:prstGeom prst="rect">
            <a:avLst/>
          </a:prstGeom>
        </p:spPr>
        <p:txBody>
          <a:bodyPr spcFirstLastPara="1" vert="horz" wrap="square" lIns="121900" tIns="121900" rIns="121900" bIns="121900" rtlCol="0" anchor="t" anchorCtr="0">
            <a:noAutofit/>
          </a:bodyPr>
          <a:lstStyle/>
          <a:p>
            <a:pPr algn="ctr"/>
            <a:r>
              <a:rPr lang="en"/>
              <a:t>Tissue Patterns</a:t>
            </a:r>
            <a:endParaRPr/>
          </a:p>
          <a:p>
            <a:pPr algn="ctr"/>
            <a:endParaRPr/>
          </a:p>
          <a:p>
            <a:pPr algn="ctr"/>
            <a:r>
              <a:rPr lang="en"/>
              <a:t>Dila &amp; Julia</a:t>
            </a:r>
            <a:endParaRPr/>
          </a:p>
        </p:txBody>
      </p:sp>
      <p:sp>
        <p:nvSpPr>
          <p:cNvPr id="513" name="Google Shape;513;p77"/>
          <p:cNvSpPr/>
          <p:nvPr/>
        </p:nvSpPr>
        <p:spPr>
          <a:xfrm>
            <a:off x="11281733" y="335044"/>
            <a:ext cx="557200" cy="557200"/>
          </a:xfrm>
          <a:prstGeom prst="rect">
            <a:avLst/>
          </a:prstGeom>
          <a:solidFill>
            <a:schemeClr val="dk1"/>
          </a:solidFill>
          <a:ln>
            <a:noFill/>
          </a:ln>
        </p:spPr>
        <p:txBody>
          <a:bodyPr spcFirstLastPara="1" wrap="square" lIns="121900" tIns="121900" rIns="121900" bIns="121900" anchor="ctr" anchorCtr="0">
            <a:noAutofit/>
          </a:bodyPr>
          <a:lstStyle/>
          <a:p>
            <a:pPr algn="ctr"/>
            <a:endParaRPr sz="2400">
              <a:latin typeface="Lexend"/>
              <a:ea typeface="Lexend"/>
              <a:cs typeface="Lexend"/>
              <a:sym typeface="Lexend"/>
            </a:endParaRPr>
          </a:p>
        </p:txBody>
      </p:sp>
      <p:sp>
        <p:nvSpPr>
          <p:cNvPr id="514" name="Google Shape;514;p77"/>
          <p:cNvSpPr txBox="1"/>
          <p:nvPr/>
        </p:nvSpPr>
        <p:spPr>
          <a:xfrm>
            <a:off x="11184200" y="312001"/>
            <a:ext cx="704800" cy="682262"/>
          </a:xfrm>
          <a:prstGeom prst="rect">
            <a:avLst/>
          </a:prstGeom>
          <a:noFill/>
          <a:ln>
            <a:noFill/>
          </a:ln>
        </p:spPr>
        <p:txBody>
          <a:bodyPr spcFirstLastPara="1" wrap="square" lIns="0" tIns="121900" rIns="121900" bIns="121900" anchor="t" anchorCtr="0">
            <a:spAutoFit/>
          </a:bodyPr>
          <a:lstStyle/>
          <a:p>
            <a:pPr marL="204495" algn="ctr">
              <a:lnSpc>
                <a:spcPct val="125000"/>
              </a:lnSpc>
            </a:pPr>
            <a:r>
              <a:rPr lang="en" sz="2267">
                <a:solidFill>
                  <a:schemeClr val="accent4"/>
                </a:solidFill>
                <a:latin typeface="Lexend ExtraBold"/>
                <a:ea typeface="Lexend ExtraBold"/>
                <a:cs typeface="Lexend ExtraBold"/>
                <a:sym typeface="Lexend ExtraBold"/>
              </a:rPr>
              <a:t>2</a:t>
            </a:r>
            <a:endParaRPr sz="2267">
              <a:solidFill>
                <a:schemeClr val="accent4"/>
              </a:solidFill>
              <a:latin typeface="Lexend ExtraBold"/>
              <a:ea typeface="Lexend ExtraBold"/>
              <a:cs typeface="Lexend ExtraBold"/>
              <a:sym typeface="Lexend Extra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8"/>
          <p:cNvSpPr txBox="1">
            <a:spLocks noGrp="1"/>
          </p:cNvSpPr>
          <p:nvPr>
            <p:ph type="body" idx="5"/>
          </p:nvPr>
        </p:nvSpPr>
        <p:spPr>
          <a:xfrm>
            <a:off x="913800" y="2416800"/>
            <a:ext cx="10022800" cy="2024400"/>
          </a:xfrm>
          <a:prstGeom prst="rect">
            <a:avLst/>
          </a:prstGeom>
        </p:spPr>
        <p:txBody>
          <a:bodyPr spcFirstLastPara="1" vert="horz" wrap="square" lIns="121900" tIns="121900" rIns="121900" bIns="121900" rtlCol="0" anchor="t" anchorCtr="0">
            <a:noAutofit/>
          </a:bodyPr>
          <a:lstStyle/>
          <a:p>
            <a:pPr marL="1219170" indent="-414856">
              <a:buSzPts val="1300"/>
              <a:buFont typeface="Lexend"/>
              <a:buChar char="●"/>
            </a:pPr>
            <a:r>
              <a:rPr lang="en" sz="1733" b="1">
                <a:latin typeface="Lexend"/>
                <a:ea typeface="Lexend"/>
                <a:cs typeface="Lexend"/>
                <a:sym typeface="Lexend"/>
              </a:rPr>
              <a:t>Benign </a:t>
            </a:r>
            <a:endParaRPr sz="1733" b="1">
              <a:latin typeface="Lexend"/>
              <a:ea typeface="Lexend"/>
              <a:cs typeface="Lexend"/>
              <a:sym typeface="Lexend"/>
            </a:endParaRPr>
          </a:p>
          <a:p>
            <a:pPr marL="1828754" lvl="1" indent="-431789">
              <a:buClr>
                <a:schemeClr val="lt1"/>
              </a:buClr>
              <a:buSzPts val="1500"/>
              <a:buFont typeface="Arial"/>
              <a:buChar char="○"/>
            </a:pPr>
            <a:r>
              <a:rPr lang="en" sz="1733"/>
              <a:t>Conjunctival Nevus</a:t>
            </a:r>
            <a:endParaRPr sz="1733"/>
          </a:p>
          <a:p>
            <a:pPr marL="1828754" lvl="1" indent="-431789">
              <a:buClr>
                <a:schemeClr val="lt1"/>
              </a:buClr>
              <a:buSzPts val="1500"/>
              <a:buFont typeface="Arial"/>
              <a:buChar char="○"/>
            </a:pPr>
            <a:r>
              <a:rPr lang="en" sz="1733"/>
              <a:t>PAM without atypia </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Precursor to Melanoma</a:t>
            </a:r>
            <a:endParaRPr sz="1733" b="1">
              <a:latin typeface="Lexend"/>
              <a:ea typeface="Lexend"/>
              <a:cs typeface="Lexend"/>
              <a:sym typeface="Lexend"/>
            </a:endParaRPr>
          </a:p>
          <a:p>
            <a:pPr marL="1828754" lvl="1" indent="-431789">
              <a:buClr>
                <a:schemeClr val="lt1"/>
              </a:buClr>
              <a:buSzPts val="1500"/>
              <a:buFont typeface="Arial"/>
              <a:buChar char="○"/>
            </a:pPr>
            <a:r>
              <a:rPr lang="en" sz="1733"/>
              <a:t>PAM with atypia (low-risk)</a:t>
            </a:r>
            <a:endParaRPr sz="1733"/>
          </a:p>
          <a:p>
            <a:pPr marL="1828754" lvl="1" indent="-431789">
              <a:buClr>
                <a:schemeClr val="lt1"/>
              </a:buClr>
              <a:buSzPts val="1500"/>
              <a:buFont typeface="Arial"/>
              <a:buChar char="○"/>
            </a:pPr>
            <a:r>
              <a:rPr lang="en" sz="1733"/>
              <a:t>PAM with atypia (high-risk)</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Melanoma (malignant) </a:t>
            </a:r>
            <a:endParaRPr sz="1733" b="1">
              <a:latin typeface="Lexend"/>
              <a:ea typeface="Lexend"/>
              <a:cs typeface="Lexend"/>
              <a:sym typeface="Lexend"/>
            </a:endParaRPr>
          </a:p>
        </p:txBody>
      </p:sp>
      <p:sp>
        <p:nvSpPr>
          <p:cNvPr id="520" name="Google Shape;520;p78"/>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Categories Based on the papers</a:t>
            </a:r>
            <a:endParaRPr sz="4533">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9"/>
          <p:cNvSpPr txBox="1">
            <a:spLocks noGrp="1"/>
          </p:cNvSpPr>
          <p:nvPr>
            <p:ph type="body" idx="5"/>
          </p:nvPr>
        </p:nvSpPr>
        <p:spPr>
          <a:xfrm>
            <a:off x="912200" y="1978367"/>
            <a:ext cx="10234400" cy="3896800"/>
          </a:xfrm>
          <a:prstGeom prst="rect">
            <a:avLst/>
          </a:prstGeom>
          <a:ln>
            <a:noFill/>
          </a:ln>
        </p:spPr>
        <p:txBody>
          <a:bodyPr spcFirstLastPara="1" vert="horz" wrap="square" lIns="121900" tIns="121900" rIns="121900" bIns="121900" rtlCol="0" anchor="t" anchorCtr="0">
            <a:noAutofit/>
          </a:bodyPr>
          <a:lstStyle/>
          <a:p>
            <a:pPr marL="0" indent="0">
              <a:buNone/>
            </a:pPr>
            <a:r>
              <a:rPr lang="en" dirty="0"/>
              <a:t>1. </a:t>
            </a:r>
            <a:r>
              <a:rPr lang="en" b="1" dirty="0">
                <a:latin typeface="Lexend"/>
                <a:ea typeface="Lexend"/>
                <a:cs typeface="Lexend"/>
                <a:sym typeface="Lexend"/>
              </a:rPr>
              <a:t>Maturation</a:t>
            </a:r>
            <a:r>
              <a:rPr lang="en" dirty="0"/>
              <a:t> (do the cells change as they go deeper?)</a:t>
            </a:r>
            <a:endParaRPr dirty="0"/>
          </a:p>
          <a:p>
            <a:pPr lvl="1" indent="-423323">
              <a:buClr>
                <a:schemeClr val="lt1"/>
              </a:buClr>
              <a:buSzPts val="1400"/>
              <a:buFont typeface="Arial"/>
              <a:buChar char="○"/>
            </a:pPr>
            <a:r>
              <a:rPr lang="en" dirty="0"/>
              <a:t>Benign nevi: the cells get </a:t>
            </a:r>
            <a:r>
              <a:rPr lang="en" u="sng" dirty="0"/>
              <a:t>smaller and more organized</a:t>
            </a:r>
            <a:r>
              <a:rPr lang="en" dirty="0"/>
              <a:t> as they move deeper</a:t>
            </a:r>
            <a:endParaRPr dirty="0"/>
          </a:p>
          <a:p>
            <a:pPr lvl="1" indent="-423323">
              <a:buClr>
                <a:schemeClr val="lt1"/>
              </a:buClr>
              <a:buSzPts val="1400"/>
              <a:buFont typeface="Arial"/>
              <a:buChar char="○"/>
            </a:pPr>
            <a:r>
              <a:rPr lang="en" dirty="0"/>
              <a:t>Melanoma: the cells </a:t>
            </a:r>
            <a:r>
              <a:rPr lang="en" u="sng" dirty="0"/>
              <a:t>stay large and disorganized</a:t>
            </a:r>
            <a:r>
              <a:rPr lang="en" dirty="0"/>
              <a:t> all the way down (no maturation)</a:t>
            </a:r>
            <a:endParaRPr dirty="0"/>
          </a:p>
          <a:p>
            <a:pPr indent="0">
              <a:buNone/>
            </a:pPr>
            <a:endParaRPr dirty="0"/>
          </a:p>
          <a:p>
            <a:pPr marL="0" indent="0">
              <a:buNone/>
            </a:pPr>
            <a:r>
              <a:rPr lang="en" dirty="0"/>
              <a:t>2. </a:t>
            </a:r>
            <a:r>
              <a:rPr lang="en" b="1" dirty="0">
                <a:latin typeface="Lexend"/>
                <a:ea typeface="Lexend"/>
                <a:cs typeface="Lexend"/>
                <a:sym typeface="Lexend"/>
              </a:rPr>
              <a:t>Atypia</a:t>
            </a:r>
            <a:r>
              <a:rPr lang="en" dirty="0"/>
              <a:t> (do the cells look abnormal?)</a:t>
            </a:r>
            <a:endParaRPr dirty="0"/>
          </a:p>
          <a:p>
            <a:pPr marL="1219170"/>
            <a:r>
              <a:rPr lang="en" dirty="0"/>
              <a:t>Benign nevi: The cells are </a:t>
            </a:r>
            <a:r>
              <a:rPr lang="en" u="sng" dirty="0"/>
              <a:t>round, small and uniform</a:t>
            </a:r>
            <a:endParaRPr u="sng" dirty="0"/>
          </a:p>
          <a:p>
            <a:pPr marL="1219170"/>
            <a:r>
              <a:rPr lang="en" dirty="0"/>
              <a:t>High-risk lesions and melanoma: the cells are </a:t>
            </a:r>
            <a:r>
              <a:rPr lang="en" u="sng" dirty="0"/>
              <a:t>large, oddly shaped, and have dark, messy-looking nuclei</a:t>
            </a:r>
            <a:endParaRPr u="sng" dirty="0"/>
          </a:p>
          <a:p>
            <a:pPr marL="1219170" indent="0">
              <a:buNone/>
            </a:pPr>
            <a:endParaRPr u="sng" dirty="0"/>
          </a:p>
          <a:p>
            <a:pPr marL="0" indent="0">
              <a:buNone/>
            </a:pPr>
            <a:r>
              <a:rPr lang="en" dirty="0">
                <a:solidFill>
                  <a:srgbClr val="FF0000"/>
                </a:solidFill>
              </a:rPr>
              <a:t>3. Pagetoid spread (are the cells spreading upwards?) - we already use this so can be disregarded</a:t>
            </a:r>
            <a:endParaRPr dirty="0">
              <a:solidFill>
                <a:srgbClr val="FF0000"/>
              </a:solidFill>
            </a:endParaRPr>
          </a:p>
          <a:p>
            <a:pPr marL="1219170">
              <a:buClr>
                <a:srgbClr val="FF0000"/>
              </a:buClr>
            </a:pPr>
            <a:r>
              <a:rPr lang="en" dirty="0">
                <a:solidFill>
                  <a:srgbClr val="FF0000"/>
                </a:solidFill>
              </a:rPr>
              <a:t>Seen in melanoma and high-risk PAM: Some abnormal cells climb up into the upper layers of the epithelium</a:t>
            </a:r>
            <a:endParaRPr dirty="0">
              <a:solidFill>
                <a:srgbClr val="FF0000"/>
              </a:solidFill>
            </a:endParaRPr>
          </a:p>
          <a:p>
            <a:pPr marL="1219170">
              <a:buClr>
                <a:srgbClr val="FF0000"/>
              </a:buClr>
            </a:pPr>
            <a:r>
              <a:rPr lang="en" dirty="0">
                <a:solidFill>
                  <a:srgbClr val="FF0000"/>
                </a:solidFill>
              </a:rPr>
              <a:t>Not seen in benign nevi: cells stay neatly at the bottom layer </a:t>
            </a:r>
            <a:endParaRPr dirty="0">
              <a:solidFill>
                <a:srgbClr val="FF0000"/>
              </a:solidFill>
            </a:endParaRPr>
          </a:p>
          <a:p>
            <a:pPr marL="1219170" indent="0">
              <a:buNone/>
            </a:pPr>
            <a:endParaRPr dirty="0">
              <a:solidFill>
                <a:srgbClr val="FF0000"/>
              </a:solidFill>
            </a:endParaRPr>
          </a:p>
          <a:p>
            <a:pPr marL="0" indent="0">
              <a:buNone/>
            </a:pPr>
            <a:r>
              <a:rPr lang="en" dirty="0"/>
              <a:t>4. </a:t>
            </a:r>
            <a:r>
              <a:rPr lang="en" b="1" dirty="0">
                <a:latin typeface="Lexend"/>
                <a:ea typeface="Lexend"/>
                <a:cs typeface="Lexend"/>
                <a:sym typeface="Lexend"/>
              </a:rPr>
              <a:t>Cysts</a:t>
            </a:r>
            <a:endParaRPr b="1" dirty="0">
              <a:latin typeface="Lexend"/>
              <a:ea typeface="Lexend"/>
              <a:cs typeface="Lexend"/>
              <a:sym typeface="Lexend"/>
            </a:endParaRPr>
          </a:p>
          <a:p>
            <a:pPr marL="1219170"/>
            <a:r>
              <a:rPr lang="en" dirty="0"/>
              <a:t>Benign nevi often have cysts </a:t>
            </a:r>
            <a:endParaRPr dirty="0"/>
          </a:p>
          <a:p>
            <a:pPr marL="1219170"/>
            <a:r>
              <a:rPr lang="en" dirty="0"/>
              <a:t>PAM and melanoma do not - these lesions are solid </a:t>
            </a:r>
            <a:endParaRPr dirty="0"/>
          </a:p>
        </p:txBody>
      </p:sp>
      <p:sp>
        <p:nvSpPr>
          <p:cNvPr id="526" name="Google Shape;526;p79"/>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Patterns mentioned in the paper</a:t>
            </a:r>
            <a:endParaRPr sz="4533">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0"/>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Maturation - Reference Paper (left) &amp; Our Data (right)</a:t>
            </a:r>
            <a:endParaRPr sz="4533">
              <a:solidFill>
                <a:schemeClr val="dk1"/>
              </a:solidFill>
            </a:endParaRPr>
          </a:p>
        </p:txBody>
      </p:sp>
      <p:cxnSp>
        <p:nvCxnSpPr>
          <p:cNvPr id="532" name="Google Shape;532;p80"/>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33" name="Google Shape;533;p80"/>
          <p:cNvCxnSpPr/>
          <p:nvPr/>
        </p:nvCxnSpPr>
        <p:spPr>
          <a:xfrm>
            <a:off x="5228000" y="2329900"/>
            <a:ext cx="0" cy="3349600"/>
          </a:xfrm>
          <a:prstGeom prst="straightConnector1">
            <a:avLst/>
          </a:prstGeom>
          <a:noFill/>
          <a:ln w="9525" cap="flat" cmpd="sng">
            <a:solidFill>
              <a:srgbClr val="222222"/>
            </a:solidFill>
            <a:prstDash val="solid"/>
            <a:round/>
            <a:headEnd type="none" w="med" len="med"/>
            <a:tailEnd type="triangle" w="med" len="med"/>
          </a:ln>
        </p:spPr>
      </p:cxnSp>
      <p:sp>
        <p:nvSpPr>
          <p:cNvPr id="534" name="Google Shape;534;p80"/>
          <p:cNvSpPr txBox="1"/>
          <p:nvPr/>
        </p:nvSpPr>
        <p:spPr>
          <a:xfrm>
            <a:off x="5718400" y="2918400"/>
            <a:ext cx="1245600" cy="1887143"/>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Cells become smaller and less cytoplasmic as they descend to the substantia propria </a:t>
            </a:r>
            <a:endParaRPr sz="1333" dirty="0">
              <a:latin typeface="Lexend"/>
              <a:ea typeface="Lexend"/>
              <a:cs typeface="Lexend"/>
              <a:sym typeface="Lexend"/>
            </a:endParaRPr>
          </a:p>
        </p:txBody>
      </p:sp>
      <p:pic>
        <p:nvPicPr>
          <p:cNvPr id="535" name="Google Shape;535;p80"/>
          <p:cNvPicPr preferRelativeResize="0"/>
          <p:nvPr/>
        </p:nvPicPr>
        <p:blipFill>
          <a:blip r:embed="rId3">
            <a:alphaModFix/>
          </a:blip>
          <a:stretch>
            <a:fillRect/>
          </a:stretch>
        </p:blipFill>
        <p:spPr>
          <a:xfrm>
            <a:off x="638767" y="2569000"/>
            <a:ext cx="3975619" cy="2997200"/>
          </a:xfrm>
          <a:prstGeom prst="rect">
            <a:avLst/>
          </a:prstGeom>
          <a:noFill/>
          <a:ln>
            <a:noFill/>
          </a:ln>
        </p:spPr>
      </p:pic>
      <p:sp>
        <p:nvSpPr>
          <p:cNvPr id="536" name="Google Shape;536;p80"/>
          <p:cNvSpPr txBox="1"/>
          <p:nvPr/>
        </p:nvSpPr>
        <p:spPr>
          <a:xfrm>
            <a:off x="647783" y="4917860"/>
            <a:ext cx="4327200" cy="1876692"/>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1467" dirty="0"/>
              <a:t>	</a:t>
            </a:r>
            <a:endParaRPr sz="1467" dirty="0"/>
          </a:p>
          <a:p>
            <a:pPr>
              <a:lnSpc>
                <a:spcPct val="115000"/>
              </a:lnSpc>
              <a:spcBef>
                <a:spcPts val="1600"/>
              </a:spcBef>
              <a:spcAft>
                <a:spcPts val="1600"/>
              </a:spcAft>
            </a:pPr>
            <a:r>
              <a:rPr lang="en" sz="1067" dirty="0"/>
              <a:t>Figure 9 Subepithelial melanocytic nevus of the conjunctiva is composed of melanocytes only within the substantia propria. Maturation can be seen, whereby lesional cells become smaller in size with descent into the substantia propria (H&amp;E, 200).  </a:t>
            </a:r>
            <a:endParaRPr sz="2267" dirty="0">
              <a:latin typeface="Lexend"/>
              <a:ea typeface="Lexend"/>
              <a:cs typeface="Lexend"/>
              <a:sym typeface="Lexend"/>
            </a:endParaRPr>
          </a:p>
        </p:txBody>
      </p:sp>
      <p:pic>
        <p:nvPicPr>
          <p:cNvPr id="537" name="Google Shape;537;p80"/>
          <p:cNvPicPr preferRelativeResize="0"/>
          <p:nvPr/>
        </p:nvPicPr>
        <p:blipFill>
          <a:blip r:embed="rId4">
            <a:alphaModFix/>
          </a:blip>
          <a:stretch>
            <a:fillRect/>
          </a:stretch>
        </p:blipFill>
        <p:spPr>
          <a:xfrm rot="5400000">
            <a:off x="7809800" y="2303600"/>
            <a:ext cx="3051667" cy="3392867"/>
          </a:xfrm>
          <a:prstGeom prst="rect">
            <a:avLst/>
          </a:prstGeom>
          <a:noFill/>
          <a:ln>
            <a:noFill/>
          </a:ln>
        </p:spPr>
      </p:pic>
      <p:sp>
        <p:nvSpPr>
          <p:cNvPr id="538" name="Google Shape;538;p80"/>
          <p:cNvSpPr txBox="1"/>
          <p:nvPr/>
        </p:nvSpPr>
        <p:spPr>
          <a:xfrm>
            <a:off x="8868833" y="5679500"/>
            <a:ext cx="38072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39</a:t>
            </a:r>
            <a:endParaRPr sz="2267" dirty="0">
              <a:latin typeface="Lexend"/>
              <a:ea typeface="Lexend"/>
              <a:cs typeface="Lexend"/>
              <a:sym typeface="Lexend"/>
            </a:endParaRPr>
          </a:p>
        </p:txBody>
      </p:sp>
      <p:sp>
        <p:nvSpPr>
          <p:cNvPr id="2" name="TextBox 1">
            <a:extLst>
              <a:ext uri="{FF2B5EF4-FFF2-40B4-BE49-F238E27FC236}">
                <a16:creationId xmlns:a16="http://schemas.microsoft.com/office/drawing/2014/main" id="{8484BCB8-9373-3263-F58A-371939B4EEE0}"/>
              </a:ext>
            </a:extLst>
          </p:cNvPr>
          <p:cNvSpPr txBox="1"/>
          <p:nvPr/>
        </p:nvSpPr>
        <p:spPr>
          <a:xfrm>
            <a:off x="7883824" y="2012535"/>
            <a:ext cx="3031956" cy="461665"/>
          </a:xfrm>
          <a:prstGeom prst="rect">
            <a:avLst/>
          </a:prstGeom>
          <a:noFill/>
        </p:spPr>
        <p:txBody>
          <a:bodyPr wrap="square" rtlCol="0">
            <a:spAutoFit/>
          </a:bodyPr>
          <a:lstStyle/>
          <a:p>
            <a:r>
              <a:rPr lang="en" sz="1200" dirty="0"/>
              <a:t>do the cells change as they go deeper, benign case?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412</TotalTime>
  <Words>1172</Words>
  <Application>Microsoft Office PowerPoint</Application>
  <PresentationFormat>Widescreen</PresentationFormat>
  <Paragraphs>121</Paragraphs>
  <Slides>18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Aptos</vt:lpstr>
      <vt:lpstr>Aptos Display</vt:lpstr>
      <vt:lpstr>Arial</vt:lpstr>
      <vt:lpstr>Lexend</vt:lpstr>
      <vt:lpstr>Lexend ExtraBold</vt:lpstr>
      <vt:lpstr>Lexend ExtraLight</vt:lpstr>
      <vt:lpstr>Lexend Light</vt:lpstr>
      <vt:lpstr>Lexend SemiBold</vt:lpstr>
      <vt:lpstr>Roboto</vt:lpstr>
      <vt:lpstr>Times New Roman</vt:lpstr>
      <vt:lpstr>Office Theme</vt:lpstr>
      <vt:lpstr>CMIL-project meeting</vt:lpstr>
      <vt:lpstr>Items to discuss</vt:lpstr>
      <vt:lpstr>Status update</vt:lpstr>
      <vt:lpstr>Patching algorithm: update</vt:lpstr>
      <vt:lpstr>Patching algorithm: update</vt:lpstr>
      <vt:lpstr>Tissue Patterns  Dila &amp; Julia</vt:lpstr>
      <vt:lpstr>Categories Based on the papers</vt:lpstr>
      <vt:lpstr>Patterns mentioned in the paper</vt:lpstr>
      <vt:lpstr>Maturation - Reference Paper (left) &amp; Our Data (right)</vt:lpstr>
      <vt:lpstr>Atypia</vt:lpstr>
      <vt:lpstr>Cyst Formation Examples - Reference Paper</vt:lpstr>
      <vt:lpstr>Cyst Formation Examples - Our Data</vt:lpstr>
      <vt:lpstr>Papers used as reference</vt:lpstr>
      <vt:lpstr>Ugly Duck Index  Kayla &amp; Lucinda</vt:lpstr>
      <vt:lpstr>Ugly Duck Index used to detect melanoma in skin lesions</vt:lpstr>
      <vt:lpstr>Questions on patching</vt:lpstr>
      <vt:lpstr>Shape and size of patches</vt:lpstr>
      <vt:lpstr>Number of patches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Arvind Krishna</dc:creator>
  <cp:lastModifiedBy>Arvind Krishna</cp:lastModifiedBy>
  <cp:revision>24</cp:revision>
  <dcterms:created xsi:type="dcterms:W3CDTF">2025-01-27T19:39:24Z</dcterms:created>
  <dcterms:modified xsi:type="dcterms:W3CDTF">2025-02-11T11:04:32Z</dcterms:modified>
</cp:coreProperties>
</file>